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256" r:id="rId3"/>
    <p:sldId id="322" r:id="rId5"/>
    <p:sldId id="321" r:id="rId6"/>
    <p:sldId id="257" r:id="rId7"/>
    <p:sldId id="261" r:id="rId8"/>
    <p:sldId id="262" r:id="rId9"/>
    <p:sldId id="301" r:id="rId10"/>
    <p:sldId id="347" r:id="rId11"/>
    <p:sldId id="263" r:id="rId12"/>
    <p:sldId id="348" r:id="rId13"/>
    <p:sldId id="283" r:id="rId14"/>
    <p:sldId id="264" r:id="rId15"/>
    <p:sldId id="258" r:id="rId16"/>
    <p:sldId id="265" r:id="rId17"/>
    <p:sldId id="400" r:id="rId18"/>
    <p:sldId id="266" r:id="rId19"/>
    <p:sldId id="379" r:id="rId20"/>
    <p:sldId id="381" r:id="rId21"/>
    <p:sldId id="267" r:id="rId22"/>
    <p:sldId id="399" r:id="rId23"/>
    <p:sldId id="268" r:id="rId24"/>
    <p:sldId id="402" r:id="rId25"/>
    <p:sldId id="401" r:id="rId26"/>
    <p:sldId id="403" r:id="rId27"/>
    <p:sldId id="269" r:id="rId28"/>
    <p:sldId id="368" r:id="rId29"/>
    <p:sldId id="259" r:id="rId30"/>
    <p:sldId id="398" r:id="rId31"/>
    <p:sldId id="380" r:id="rId32"/>
    <p:sldId id="271" r:id="rId33"/>
    <p:sldId id="273" r:id="rId34"/>
    <p:sldId id="430" r:id="rId35"/>
    <p:sldId id="275" r:id="rId36"/>
    <p:sldId id="278" r:id="rId37"/>
    <p:sldId id="424" r:id="rId38"/>
    <p:sldId id="425" r:id="rId39"/>
    <p:sldId id="274" r:id="rId40"/>
    <p:sldId id="276" r:id="rId41"/>
    <p:sldId id="277" r:id="rId42"/>
  </p:sldIdLst>
  <p:sldSz cx="12192000" cy="6858000"/>
  <p:notesSz cx="7103745" cy="10234295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11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8325" y="1322705"/>
            <a:ext cx="11045825" cy="2186940"/>
          </a:xfrm>
        </p:spPr>
        <p:txBody>
          <a:bodyPr>
            <a:noAutofit/>
          </a:bodyPr>
          <a:p>
            <a:r>
              <a:rPr lang="zh-CN" altLang="en-US" b="1">
                <a:ea typeface="+mj-lt"/>
              </a:rPr>
              <a:t>An Introduction to Algorithmic Combinatorial Game Theory</a:t>
            </a:r>
            <a:endParaRPr lang="zh-CN" altLang="en-US" b="1">
              <a:ea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13188"/>
            <a:ext cx="9144000" cy="1655762"/>
          </a:xfrm>
        </p:spPr>
        <p:txBody>
          <a:bodyPr>
            <a:normAutofit fontScale="90000"/>
          </a:bodyPr>
          <a:p>
            <a:pPr fontAlgn="ctr"/>
            <a:r>
              <a:rPr lang="en-US" altLang="zh-CN" sz="3600">
                <a:latin typeface="+mn-lt"/>
                <a:cs typeface="+mn-lt"/>
              </a:rPr>
              <a:t>Zhujun Zhang</a:t>
            </a:r>
            <a:r>
              <a:rPr lang="zh-CN" altLang="en-US" sz="3600">
                <a:latin typeface="+mn-lt"/>
                <a:cs typeface="+mn-lt"/>
              </a:rPr>
              <a:t>（张诸俊）</a:t>
            </a:r>
            <a:endParaRPr lang="en-US" altLang="zh-CN" sz="3600">
              <a:latin typeface="+mn-lt"/>
              <a:cs typeface="+mn-lt"/>
            </a:endParaRPr>
          </a:p>
          <a:p>
            <a:pPr fontAlgn="ctr"/>
            <a:r>
              <a:rPr lang="en-US" altLang="zh-CN" sz="3600">
                <a:latin typeface="+mn-lt"/>
                <a:cs typeface="+mn-lt"/>
                <a:sym typeface="+mn-ea"/>
              </a:rPr>
              <a:t>2024.6.7, </a:t>
            </a:r>
            <a:r>
              <a:rPr lang="en-US" altLang="zh-CN" sz="3600">
                <a:latin typeface="+mn-lt"/>
                <a:cs typeface="+mn-lt"/>
              </a:rPr>
              <a:t>Guangzhou Discrete Mathematics Seminar</a:t>
            </a:r>
            <a:endParaRPr lang="en-US" altLang="zh-CN" sz="3600">
              <a:latin typeface="+mn-lt"/>
              <a:cs typeface="+mn-lt"/>
            </a:endParaRPr>
          </a:p>
        </p:txBody>
      </p:sp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latin typeface="+mn-lt"/>
                <a:cs typeface="+mn-lt"/>
              </a:rPr>
              <a:t>Theory of CGT</a:t>
            </a:r>
            <a:endParaRPr lang="zh-CN" altLang="en-US" sz="4000">
              <a:latin typeface="+mn-lt"/>
              <a:cs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3375" y="1530350"/>
            <a:ext cx="10515600" cy="4351338"/>
          </a:xfrm>
        </p:spPr>
        <p:txBody>
          <a:bodyPr>
            <a:noAutofit/>
          </a:bodyPr>
          <a:p>
            <a:r>
              <a:rPr lang="zh-CN" altLang="en-US" sz="3200" b="1">
                <a:solidFill>
                  <a:schemeClr val="accent5"/>
                </a:solidFill>
              </a:rPr>
              <a:t>Winning Ways for Your Mathematical Plays</a:t>
            </a:r>
            <a:r>
              <a:rPr lang="en-US" altLang="zh-CN" sz="3200"/>
              <a:t> (1982) </a:t>
            </a:r>
            <a:endParaRPr lang="en-US" altLang="zh-CN" sz="3200"/>
          </a:p>
          <a:p>
            <a:pPr marL="0" indent="0">
              <a:buNone/>
            </a:pPr>
            <a:r>
              <a:rPr lang="zh-CN" altLang="en-US" sz="3200"/>
              <a:t>by Elwyn R. Berlekamp John H. Conway Richard K. Guy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 b="1">
                <a:solidFill>
                  <a:schemeClr val="accent5"/>
                </a:solidFill>
              </a:rPr>
              <a:t>Surreal Numbers</a:t>
            </a:r>
            <a:r>
              <a:rPr lang="en-US" altLang="zh-CN" sz="3200"/>
              <a:t> (1976) </a:t>
            </a:r>
            <a:endParaRPr lang="en-US" altLang="zh-CN" sz="3200"/>
          </a:p>
          <a:p>
            <a:pPr marL="0" indent="0">
              <a:buNone/>
            </a:pPr>
            <a:r>
              <a:rPr lang="en-US" altLang="zh-CN" sz="3200"/>
              <a:t>by </a:t>
            </a:r>
            <a:r>
              <a:rPr lang="zh-CN" altLang="en-US" sz="3200">
                <a:sym typeface="+mn-ea"/>
              </a:rPr>
              <a:t>John H. Conway</a:t>
            </a:r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r>
              <a:rPr lang="en-US" altLang="zh-CN" sz="3200" b="1">
                <a:solidFill>
                  <a:schemeClr val="accent5"/>
                </a:solidFill>
              </a:rPr>
              <a:t>Mathematical Go: Chilling Gets the Last Point</a:t>
            </a:r>
            <a:r>
              <a:rPr lang="en-US" altLang="zh-CN" sz="3200"/>
              <a:t> (1994) </a:t>
            </a:r>
            <a:endParaRPr lang="en-US" altLang="zh-CN" sz="3200"/>
          </a:p>
          <a:p>
            <a:pPr marL="0" indent="0">
              <a:buNone/>
            </a:pPr>
            <a:r>
              <a:rPr lang="en-US" altLang="zh-CN" sz="3200"/>
              <a:t>by Elwyn R. Berlekamp, David Wolfe</a:t>
            </a:r>
            <a:endParaRPr lang="en-US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3320" y="123825"/>
            <a:ext cx="1713865" cy="6609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208280"/>
            <a:ext cx="10515600" cy="1325563"/>
          </a:xfrm>
        </p:spPr>
        <p:txBody>
          <a:bodyPr/>
          <a:p>
            <a:r>
              <a:rPr lang="en-US" altLang="zh-CN" sz="4000"/>
              <a:t>Solve games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940" y="789305"/>
            <a:ext cx="11638915" cy="4987925"/>
          </a:xfrm>
        </p:spPr>
        <p:txBody>
          <a:bodyPr>
            <a:noAutofit/>
          </a:bodyPr>
          <a:p>
            <a:pPr marL="0"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>
                <a:solidFill>
                  <a:schemeClr val="accent5"/>
                </a:solidFill>
                <a:cs typeface="+mn-lt"/>
                <a:sym typeface="+mn-ea"/>
              </a:rPr>
              <a:t>Strong</a:t>
            </a:r>
            <a:r>
              <a:rPr lang="en-US" altLang="zh-CN" sz="3200" b="1">
                <a:solidFill>
                  <a:schemeClr val="accent5"/>
                </a:solidFill>
                <a:cs typeface="+mn-lt"/>
                <a:sym typeface="+mn-ea"/>
              </a:rPr>
              <a:t> solve (</a:t>
            </a:r>
            <a:r>
              <a:rPr lang="zh-CN" altLang="en-US" sz="3200" b="1">
                <a:solidFill>
                  <a:schemeClr val="accent5"/>
                </a:solidFill>
                <a:cs typeface="+mn-lt"/>
                <a:sym typeface="+mn-ea"/>
              </a:rPr>
              <a:t>强解决</a:t>
            </a:r>
            <a:r>
              <a:rPr lang="en-US" altLang="zh-CN" sz="3200" b="1">
                <a:solidFill>
                  <a:schemeClr val="accent5"/>
                </a:solidFill>
                <a:cs typeface="+mn-lt"/>
                <a:sym typeface="+mn-ea"/>
              </a:rPr>
              <a:t>): </a:t>
            </a:r>
            <a:r>
              <a:rPr lang="zh-CN" altLang="en-US" sz="3200">
                <a:cs typeface="+mn-lt"/>
                <a:sym typeface="+mn-ea"/>
              </a:rPr>
              <a:t>Provide an algorithm that can produce perfect moves from </a:t>
            </a:r>
            <a:r>
              <a:rPr lang="zh-CN" altLang="en-US" sz="3200" b="1">
                <a:solidFill>
                  <a:schemeClr val="accent5"/>
                </a:solidFill>
                <a:cs typeface="+mn-lt"/>
                <a:sym typeface="+mn-ea"/>
              </a:rPr>
              <a:t>any position</a:t>
            </a:r>
            <a:r>
              <a:rPr lang="zh-CN" altLang="en-US" sz="3200">
                <a:cs typeface="+mn-lt"/>
                <a:sym typeface="+mn-ea"/>
              </a:rPr>
              <a:t>.</a:t>
            </a:r>
            <a:r>
              <a:rPr lang="en-US" altLang="zh-CN" sz="3200">
                <a:cs typeface="+mn-lt"/>
                <a:sym typeface="+mn-ea"/>
              </a:rPr>
              <a:t> ---- Example: Nim</a:t>
            </a:r>
            <a:endParaRPr lang="zh-CN" altLang="en-US" sz="3200" b="1">
              <a:cs typeface="+mn-lt"/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>
                <a:solidFill>
                  <a:schemeClr val="accent5"/>
                </a:solidFill>
                <a:cs typeface="+mn-lt"/>
                <a:sym typeface="+mn-ea"/>
              </a:rPr>
              <a:t>Weak</a:t>
            </a:r>
            <a:r>
              <a:rPr lang="en-US" altLang="zh-CN" sz="3200" b="1">
                <a:solidFill>
                  <a:schemeClr val="accent5"/>
                </a:solidFill>
                <a:cs typeface="+mn-lt"/>
                <a:sym typeface="+mn-ea"/>
              </a:rPr>
              <a:t> solve (</a:t>
            </a:r>
            <a:r>
              <a:rPr lang="zh-CN" altLang="en-US" sz="3200" b="1">
                <a:solidFill>
                  <a:schemeClr val="accent5"/>
                </a:solidFill>
                <a:cs typeface="+mn-lt"/>
                <a:sym typeface="+mn-ea"/>
              </a:rPr>
              <a:t>弱解决</a:t>
            </a:r>
            <a:r>
              <a:rPr lang="en-US" altLang="zh-CN" sz="3200" b="1">
                <a:solidFill>
                  <a:schemeClr val="accent5"/>
                </a:solidFill>
                <a:cs typeface="+mn-lt"/>
                <a:sym typeface="+mn-ea"/>
              </a:rPr>
              <a:t>):</a:t>
            </a:r>
            <a:r>
              <a:rPr lang="en-US" altLang="zh-CN" sz="3200" b="1">
                <a:cs typeface="+mn-lt"/>
                <a:sym typeface="+mn-ea"/>
              </a:rPr>
              <a:t> </a:t>
            </a:r>
            <a:r>
              <a:rPr lang="zh-CN" altLang="en-US" sz="3200">
                <a:cs typeface="+mn-lt"/>
                <a:sym typeface="+mn-ea"/>
              </a:rPr>
              <a:t>Provide an algorithm that secures a win for one player, or a draw for either, against any possible moves by the opponent, from the </a:t>
            </a:r>
            <a:r>
              <a:rPr lang="zh-CN" altLang="en-US" sz="3200" b="1">
                <a:solidFill>
                  <a:schemeClr val="accent5"/>
                </a:solidFill>
                <a:cs typeface="+mn-lt"/>
                <a:sym typeface="+mn-ea"/>
              </a:rPr>
              <a:t>beginning of the game</a:t>
            </a:r>
            <a:r>
              <a:rPr lang="zh-CN" altLang="en-US" sz="3200">
                <a:cs typeface="+mn-lt"/>
                <a:sym typeface="+mn-ea"/>
              </a:rPr>
              <a:t>. </a:t>
            </a:r>
            <a:endParaRPr lang="zh-CN" altLang="en-US" sz="3200" b="1">
              <a:cs typeface="+mn-lt"/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>
                <a:solidFill>
                  <a:schemeClr val="accent5"/>
                </a:solidFill>
                <a:cs typeface="+mn-lt"/>
              </a:rPr>
              <a:t>Ultra-weak</a:t>
            </a:r>
            <a:r>
              <a:rPr lang="en-US" altLang="zh-CN" sz="3200" b="1">
                <a:solidFill>
                  <a:schemeClr val="accent5"/>
                </a:solidFill>
                <a:cs typeface="+mn-lt"/>
              </a:rPr>
              <a:t> solve (</a:t>
            </a:r>
            <a:r>
              <a:rPr lang="zh-CN" altLang="en-US" sz="3200" b="1">
                <a:solidFill>
                  <a:schemeClr val="accent5"/>
                </a:solidFill>
                <a:cs typeface="+mn-lt"/>
              </a:rPr>
              <a:t>超弱解决</a:t>
            </a:r>
            <a:r>
              <a:rPr lang="en-US" altLang="zh-CN" sz="3200" b="1">
                <a:solidFill>
                  <a:schemeClr val="accent5"/>
                </a:solidFill>
                <a:cs typeface="+mn-lt"/>
              </a:rPr>
              <a:t>):</a:t>
            </a:r>
            <a:r>
              <a:rPr lang="en-US" altLang="zh-CN" sz="3200">
                <a:cs typeface="+mn-lt"/>
              </a:rPr>
              <a:t> </a:t>
            </a:r>
            <a:r>
              <a:rPr lang="zh-CN" altLang="en-US" sz="3200">
                <a:cs typeface="+mn-lt"/>
              </a:rPr>
              <a:t>Prove whether the first player will win, lose or draw from the initial position, given perfect play on both sides. This can be a </a:t>
            </a:r>
            <a:r>
              <a:rPr lang="zh-CN" altLang="en-US" sz="3200" b="1">
                <a:solidFill>
                  <a:schemeClr val="accent5"/>
                </a:solidFill>
                <a:cs typeface="+mn-lt"/>
              </a:rPr>
              <a:t>non-constructive</a:t>
            </a:r>
            <a:r>
              <a:rPr lang="zh-CN" altLang="en-US" sz="3200">
                <a:cs typeface="+mn-lt"/>
              </a:rPr>
              <a:t> proof (possibly involving a strategy-stealing argument) that need not actually determine any moves of the perfect play.</a:t>
            </a:r>
            <a:r>
              <a:rPr lang="en-US" altLang="zh-CN" sz="3200">
                <a:cs typeface="+mn-lt"/>
              </a:rPr>
              <a:t> ---- Example: Hex</a:t>
            </a:r>
            <a:endParaRPr lang="zh-CN" altLang="en-US" sz="3200">
              <a:cs typeface="+mn-lt"/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</a:pPr>
            <a:endParaRPr lang="zh-CN" altLang="en-US" sz="3200">
              <a:cs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217805"/>
            <a:ext cx="10515600" cy="1325563"/>
          </a:xfrm>
        </p:spPr>
        <p:txBody>
          <a:bodyPr/>
          <a:p>
            <a:r>
              <a:rPr lang="en-US" altLang="zh-CN" sz="4000"/>
              <a:t>W</a:t>
            </a:r>
            <a:r>
              <a:rPr lang="zh-CN" altLang="en-US" sz="4000"/>
              <a:t>eak-solved</a:t>
            </a:r>
            <a:r>
              <a:rPr lang="en-US" altLang="zh-CN" sz="4000"/>
              <a:t> classic board</a:t>
            </a:r>
            <a:r>
              <a:rPr lang="zh-CN" altLang="en-US" sz="4000"/>
              <a:t> games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460" y="781685"/>
            <a:ext cx="11756390" cy="5981700"/>
          </a:xfrm>
        </p:spPr>
        <p:txBody>
          <a:bodyPr>
            <a:noAutofit/>
          </a:bodyPr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accent5"/>
                </a:solidFill>
                <a:cs typeface="+mn-lt"/>
              </a:rPr>
              <a:t>Gobang</a:t>
            </a:r>
            <a:r>
              <a:rPr lang="en-US" altLang="zh-CN" sz="2800" b="1">
                <a:solidFill>
                  <a:schemeClr val="accent5"/>
                </a:solidFill>
                <a:cs typeface="+mn-lt"/>
              </a:rPr>
              <a:t> (Gomoku)</a:t>
            </a:r>
            <a:r>
              <a:rPr lang="en-US" altLang="zh-CN" sz="2800" b="1">
                <a:cs typeface="+mn-lt"/>
              </a:rPr>
              <a:t>    ---- </a:t>
            </a:r>
            <a:r>
              <a:rPr lang="en-US" altLang="zh-CN" sz="2800" b="1">
                <a:solidFill>
                  <a:schemeClr val="accent5"/>
                </a:solidFill>
                <a:cs typeface="+mn-lt"/>
              </a:rPr>
              <a:t>Black has a Forced Win</a:t>
            </a:r>
            <a:r>
              <a:rPr lang="en-US" altLang="zh-CN" sz="2800">
                <a:cs typeface="+mn-lt"/>
              </a:rPr>
              <a:t> (in about 1900 by artificial computation). [L. Victor Allis (1994). Searching for Solutions in Games and Artificial Intelligence. Ph.D. thesis, University of Limburg, The Netherlands.]</a:t>
            </a:r>
            <a:endParaRPr lang="en-US" altLang="zh-CN" sz="2800">
              <a:cs typeface="+mn-lt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800">
                <a:cs typeface="+mn-lt"/>
              </a:rPr>
              <a:t>The rules are changed.</a:t>
            </a:r>
            <a:endParaRPr lang="zh-CN" altLang="en-US" sz="2800">
              <a:cs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accent5"/>
                </a:solidFill>
                <a:cs typeface="+mn-lt"/>
              </a:rPr>
              <a:t>Checkers</a:t>
            </a:r>
            <a:r>
              <a:rPr lang="en-US" altLang="zh-CN" sz="2800" b="1">
                <a:cs typeface="+mn-lt"/>
              </a:rPr>
              <a:t>    ---- </a:t>
            </a:r>
            <a:r>
              <a:rPr lang="en-US" altLang="zh-CN" sz="2800">
                <a:cs typeface="+mn-lt"/>
              </a:rPr>
              <a:t>Perfect play leads to a </a:t>
            </a:r>
            <a:r>
              <a:rPr lang="en-US" altLang="zh-CN" sz="2800" b="1">
                <a:solidFill>
                  <a:schemeClr val="accent5"/>
                </a:solidFill>
                <a:cs typeface="+mn-lt"/>
              </a:rPr>
              <a:t>Draw</a:t>
            </a:r>
            <a:r>
              <a:rPr lang="en-US" altLang="zh-CN" sz="2800">
                <a:cs typeface="+mn-lt"/>
              </a:rPr>
              <a:t>, by search 5*10^20 positions, see [Schaeffer, Jonathan, et al. "Checkers Is Solved." Science 317.5844(2007):1518-1522.]</a:t>
            </a:r>
            <a:endParaRPr lang="en-US" altLang="zh-CN" sz="2800">
              <a:cs typeface="+mn-lt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800">
                <a:cs typeface="+mn-lt"/>
              </a:rPr>
              <a:t>The board is enlarged from 8*8 to 10*10.</a:t>
            </a:r>
            <a:endParaRPr lang="zh-CN" altLang="en-US" sz="2800">
              <a:cs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accent5"/>
                </a:solidFill>
                <a:cs typeface="+mn-lt"/>
              </a:rPr>
              <a:t>Othello</a:t>
            </a:r>
            <a:r>
              <a:rPr lang="en-US" altLang="zh-CN" sz="2800" b="1">
                <a:solidFill>
                  <a:schemeClr val="accent5"/>
                </a:solidFill>
                <a:cs typeface="+mn-lt"/>
              </a:rPr>
              <a:t> (Reversi) </a:t>
            </a:r>
            <a:r>
              <a:rPr lang="en-US" altLang="zh-CN" sz="2800" b="1">
                <a:cs typeface="+mn-lt"/>
              </a:rPr>
              <a:t>  ---- </a:t>
            </a:r>
            <a:r>
              <a:rPr lang="en-US" altLang="zh-CN" sz="2800" b="1">
                <a:solidFill>
                  <a:schemeClr val="accent5"/>
                </a:solidFill>
                <a:cs typeface="+mn-lt"/>
              </a:rPr>
              <a:t>Draw ?</a:t>
            </a:r>
            <a:r>
              <a:rPr lang="en-US" altLang="zh-CN" sz="2800">
                <a:cs typeface="+mn-lt"/>
              </a:rPr>
              <a:t> </a:t>
            </a:r>
            <a:endParaRPr lang="en-US" altLang="zh-CN" sz="2800">
              <a:cs typeface="+mn-lt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800">
                <a:cs typeface="+mn-lt"/>
              </a:rPr>
              <a:t>[Hiroki Takizawa, Othello is Solved, arXiv:2310.19387.] </a:t>
            </a:r>
            <a:r>
              <a:rPr lang="en-US" altLang="zh-CN" sz="2800">
                <a:cs typeface="+mn-lt"/>
                <a:sym typeface="+mn-ea"/>
              </a:rPr>
              <a:t>(by search about 10^28 positions)</a:t>
            </a:r>
            <a:endParaRPr lang="en-US" altLang="zh-CN" sz="2800"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chemeClr val="accent5"/>
                </a:solidFill>
              </a:rPr>
              <a:t>2 Computational Complexity</a:t>
            </a:r>
            <a:endParaRPr lang="zh-CN" altLang="en-US" sz="400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833100" cy="4351655"/>
          </a:xfrm>
        </p:spPr>
        <p:txBody>
          <a:bodyPr/>
          <a:p>
            <a:r>
              <a:rPr lang="en-US" altLang="zh-CN" sz="4000"/>
              <a:t>C</a:t>
            </a:r>
            <a:r>
              <a:rPr lang="zh-CN" altLang="en-US" sz="4000"/>
              <a:t>omputational complexity theory</a:t>
            </a:r>
            <a:endParaRPr lang="zh-CN" altLang="en-US" sz="4000"/>
          </a:p>
          <a:p>
            <a:pPr marL="0" indent="0">
              <a:buNone/>
            </a:pPr>
            <a:r>
              <a:rPr lang="en-US" altLang="zh-CN" sz="4000"/>
              <a:t>---- </a:t>
            </a:r>
            <a:r>
              <a:rPr lang="zh-CN" altLang="en-US" sz="4000"/>
              <a:t>an investigation of the time, memory, or other</a:t>
            </a:r>
            <a:r>
              <a:rPr lang="en-US" altLang="zh-CN" sz="4000"/>
              <a:t> </a:t>
            </a:r>
            <a:r>
              <a:rPr lang="zh-CN" altLang="en-US" sz="4000"/>
              <a:t>resources required for solving computational problems.</a:t>
            </a:r>
            <a:endParaRPr lang="zh-CN" alt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Computational Complexity Classes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465" y="1355090"/>
            <a:ext cx="11619230" cy="4917440"/>
          </a:xfrm>
        </p:spPr>
        <p:txBody>
          <a:bodyPr>
            <a:noAutofit/>
          </a:bodyPr>
          <a:p>
            <a:r>
              <a:rPr lang="en-US" altLang="zh-CN" sz="3200" b="1">
                <a:solidFill>
                  <a:schemeClr val="accent5"/>
                </a:solidFill>
              </a:rPr>
              <a:t>P:</a:t>
            </a:r>
            <a:r>
              <a:rPr lang="en-US" altLang="zh-CN" sz="3200"/>
              <a:t> problems could be solved within </a:t>
            </a:r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polynomial</a:t>
            </a:r>
            <a:r>
              <a:rPr lang="en-US" altLang="zh-CN" sz="3200" b="1">
                <a:solidFill>
                  <a:schemeClr val="accent5"/>
                </a:solidFill>
              </a:rPr>
              <a:t> time</a:t>
            </a:r>
            <a:endParaRPr lang="en-US" altLang="zh-CN" sz="3200"/>
          </a:p>
          <a:p>
            <a:r>
              <a:rPr lang="en-US" altLang="zh-CN" sz="3200" b="1">
                <a:solidFill>
                  <a:schemeClr val="accent5"/>
                </a:solidFill>
              </a:rPr>
              <a:t>NP:</a:t>
            </a:r>
            <a:r>
              <a:rPr lang="en-US" altLang="zh-CN" sz="3200"/>
              <a:t> a candidate solution</a:t>
            </a:r>
            <a:r>
              <a:rPr lang="en-US" altLang="zh-CN" sz="3200">
                <a:sym typeface="+mn-ea"/>
              </a:rPr>
              <a:t> could be </a:t>
            </a:r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verified within polynomial time</a:t>
            </a:r>
            <a:endParaRPr lang="en-US" altLang="zh-CN" sz="3200"/>
          </a:p>
          <a:p>
            <a:r>
              <a:rPr lang="en-US" altLang="zh-CN" sz="3200" b="1">
                <a:solidFill>
                  <a:schemeClr val="accent5"/>
                </a:solidFill>
              </a:rPr>
              <a:t>PSPACE:</a:t>
            </a:r>
            <a:r>
              <a:rPr lang="en-US" altLang="zh-CN" sz="3200"/>
              <a:t> </a:t>
            </a:r>
            <a:r>
              <a:rPr lang="en-US" altLang="zh-CN" sz="3200">
                <a:sym typeface="+mn-ea"/>
              </a:rPr>
              <a:t>problems could be solved within </a:t>
            </a:r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polynomial space</a:t>
            </a:r>
            <a:endParaRPr lang="en-US" altLang="zh-CN" sz="3200"/>
          </a:p>
          <a:p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EXPTIME:</a:t>
            </a:r>
            <a:r>
              <a:rPr lang="en-US" altLang="zh-CN" sz="3200">
                <a:sym typeface="+mn-ea"/>
              </a:rPr>
              <a:t> problems could be solved within </a:t>
            </a:r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e</a:t>
            </a:r>
            <a:r>
              <a:rPr lang="en-US" altLang="zh-CN" sz="3200" b="1">
                <a:solidFill>
                  <a:schemeClr val="accent5"/>
                </a:solidFill>
              </a:rPr>
              <a:t>xponential </a:t>
            </a:r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time</a:t>
            </a:r>
            <a:endParaRPr lang="en-US" altLang="zh-CN" sz="3200">
              <a:sym typeface="+mn-ea"/>
            </a:endParaRPr>
          </a:p>
          <a:p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EXPSPACE:</a:t>
            </a:r>
            <a:r>
              <a:rPr lang="en-US" altLang="zh-CN" sz="3200">
                <a:sym typeface="+mn-ea"/>
              </a:rPr>
              <a:t> problems could be solved within </a:t>
            </a:r>
            <a:r>
              <a:rPr lang="en-US" altLang="zh-CN" sz="3200" b="1">
                <a:solidFill>
                  <a:schemeClr val="accent5"/>
                </a:solidFill>
                <a:sym typeface="+mn-ea"/>
              </a:rPr>
              <a:t>exponential space</a:t>
            </a:r>
            <a:endParaRPr lang="zh-CN" altLang="en-US" sz="3200"/>
          </a:p>
          <a:p>
            <a:endParaRPr lang="zh-CN" altLang="en-US" sz="3200"/>
          </a:p>
          <a:p>
            <a:pPr marL="0" indent="0">
              <a:buNone/>
            </a:pPr>
            <a:r>
              <a:rPr lang="en-US" altLang="zh-CN" sz="4000"/>
              <a:t>P ⊆ NP </a:t>
            </a:r>
            <a:r>
              <a:rPr lang="en-US" altLang="zh-CN" sz="4000">
                <a:sym typeface="+mn-ea"/>
              </a:rPr>
              <a:t>⊆ PSPACE ⊆ EXPTIME ⊆ EXPSPACE ...</a:t>
            </a:r>
            <a:endParaRPr lang="en-US" altLang="zh-CN" sz="4000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>
                <a:sym typeface="+mn-ea"/>
              </a:rPr>
              <a:t> Hierarchy theorem (</a:t>
            </a:r>
            <a:r>
              <a:rPr lang="zh-CN" altLang="en-US" sz="4000">
                <a:sym typeface="+mn-ea"/>
              </a:rPr>
              <a:t>层次定理</a:t>
            </a:r>
            <a:r>
              <a:rPr lang="en-US" altLang="zh-CN" sz="4000">
                <a:sym typeface="+mn-ea"/>
              </a:rPr>
              <a:t>)</a:t>
            </a:r>
            <a:endParaRPr lang="en-US" altLang="zh-CN" sz="40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565" y="1584960"/>
            <a:ext cx="11638915" cy="459232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>
                <a:sym typeface="+mn-ea"/>
              </a:rPr>
              <a:t>P ≠ EXPTIME        PSPACE ≠ EXPSPACE 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P ⊆ NP </a:t>
            </a:r>
            <a:r>
              <a:rPr lang="en-US" altLang="zh-CN" sz="3600">
                <a:sym typeface="+mn-ea"/>
              </a:rPr>
              <a:t>⊆ PSPACE ⊆ EXPTIME ⊆ EXPSPACE ...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At least one of the first three</a:t>
            </a:r>
            <a:r>
              <a:rPr lang="zh-CN" altLang="en-US" sz="3600">
                <a:sym typeface="+mn-ea"/>
              </a:rPr>
              <a:t>“</a:t>
            </a:r>
            <a:r>
              <a:rPr lang="en-US" altLang="zh-CN" sz="3600">
                <a:sym typeface="+mn-ea"/>
              </a:rPr>
              <a:t>⊆</a:t>
            </a:r>
            <a:r>
              <a:rPr lang="zh-CN" altLang="en-US" sz="3600">
                <a:sym typeface="+mn-ea"/>
              </a:rPr>
              <a:t>”</a:t>
            </a:r>
            <a:r>
              <a:rPr lang="en-US" altLang="zh-CN" sz="3600">
                <a:sym typeface="+mn-ea"/>
              </a:rPr>
              <a:t>is (are)</a:t>
            </a:r>
            <a:r>
              <a:rPr lang="zh-CN" altLang="en-US" sz="3600">
                <a:sym typeface="+mn-ea"/>
              </a:rPr>
              <a:t>“</a:t>
            </a:r>
            <a:r>
              <a:rPr lang="zh-CN" altLang="en-US" sz="3600">
                <a:latin typeface="文泉驿微米黑" panose="020B0606030804020204" charset="-122"/>
                <a:ea typeface="文泉驿微米黑" panose="020B0606030804020204" charset="-122"/>
                <a:sym typeface="+mn-ea"/>
              </a:rPr>
              <a:t>⊂</a:t>
            </a:r>
            <a:r>
              <a:rPr lang="zh-CN" altLang="en-US" sz="3600">
                <a:sym typeface="+mn-ea"/>
              </a:rPr>
              <a:t>”</a:t>
            </a:r>
            <a:r>
              <a:rPr lang="en-US" altLang="zh-CN" sz="3600">
                <a:sym typeface="+mn-ea"/>
              </a:rPr>
              <a:t>.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endParaRPr lang="en-US" altLang="zh-CN" sz="3600">
              <a:sym typeface="+mn-ea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3600">
                <a:sym typeface="+mn-ea"/>
              </a:rPr>
              <a:t>The most famous open problem in computer science: </a:t>
            </a:r>
            <a:endParaRPr lang="en-US" altLang="zh-CN" sz="3600">
              <a:sym typeface="+mn-ea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3600">
                <a:sym typeface="+mn-ea"/>
              </a:rPr>
              <a:t>                                          P vs NP</a:t>
            </a:r>
            <a:endParaRPr lang="en-US" altLang="zh-CN" sz="360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4667885" y="3145790"/>
            <a:ext cx="1869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accent5"/>
                </a:solidFill>
              </a:rPr>
              <a:t>reduction</a:t>
            </a:r>
            <a:endParaRPr lang="en-US" altLang="zh-CN" sz="2800" b="1">
              <a:solidFill>
                <a:schemeClr val="accent5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103505"/>
            <a:ext cx="10515600" cy="1325563"/>
          </a:xfrm>
        </p:spPr>
        <p:txBody>
          <a:bodyPr/>
          <a:p>
            <a:r>
              <a:rPr lang="zh-CN" altLang="en-US" sz="4000"/>
              <a:t>Reduction 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9560" y="953770"/>
            <a:ext cx="11509375" cy="4918710"/>
          </a:xfrm>
        </p:spPr>
        <p:txBody>
          <a:bodyPr>
            <a:noAutofit/>
          </a:bodyPr>
          <a:p>
            <a:r>
              <a:rPr lang="en-US" altLang="zh-CN" sz="3200" b="1">
                <a:solidFill>
                  <a:schemeClr val="accent5"/>
                </a:solidFill>
              </a:rPr>
              <a:t>Reduction (</a:t>
            </a:r>
            <a:r>
              <a:rPr lang="zh-CN" altLang="en-US" sz="3200" b="1">
                <a:solidFill>
                  <a:schemeClr val="accent5"/>
                </a:solidFill>
              </a:rPr>
              <a:t>归约</a:t>
            </a:r>
            <a:r>
              <a:rPr lang="en-US" altLang="zh-CN" sz="3200" b="1">
                <a:solidFill>
                  <a:schemeClr val="accent5"/>
                </a:solidFill>
              </a:rPr>
              <a:t>):</a:t>
            </a:r>
            <a:r>
              <a:rPr lang="en-US" altLang="zh-CN" sz="3200"/>
              <a:t> If for every instance x of problem A, we can construct a instance y of </a:t>
            </a:r>
            <a:r>
              <a:rPr lang="en-US" altLang="zh-CN" sz="3200">
                <a:sym typeface="+mn-ea"/>
              </a:rPr>
              <a:t>problem B, satisfy that the answer of x is yes iff </a:t>
            </a:r>
            <a:r>
              <a:rPr lang="en-US" altLang="zh-CN" sz="3200">
                <a:sym typeface="+mn-ea"/>
              </a:rPr>
              <a:t>the answer of y is yes, then A is reducible to B.</a:t>
            </a:r>
            <a:endParaRPr lang="en-US" altLang="zh-CN" sz="3200">
              <a:sym typeface="+mn-ea"/>
            </a:endParaRPr>
          </a:p>
          <a:p>
            <a:r>
              <a:rPr lang="en-US" altLang="zh-CN" sz="3200" b="1">
                <a:solidFill>
                  <a:schemeClr val="accent5"/>
                </a:solidFill>
              </a:rPr>
              <a:t>Efficient reduction:</a:t>
            </a:r>
            <a:r>
              <a:rPr lang="en-US" altLang="zh-CN" sz="3200"/>
              <a:t> polynomial time</a:t>
            </a:r>
            <a:endParaRPr lang="en-US" altLang="zh-CN" sz="3200"/>
          </a:p>
          <a:p>
            <a:endParaRPr lang="en-US" altLang="zh-CN" sz="3200"/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r>
              <a:rPr lang="zh-CN" altLang="en-US" sz="3200" b="1">
                <a:solidFill>
                  <a:schemeClr val="accent5"/>
                </a:solidFill>
              </a:rPr>
              <a:t>Transitivity</a:t>
            </a:r>
            <a:r>
              <a:rPr lang="en-US" altLang="zh-CN" sz="3200" b="1">
                <a:solidFill>
                  <a:schemeClr val="accent5"/>
                </a:solidFill>
              </a:rPr>
              <a:t>:</a:t>
            </a:r>
            <a:r>
              <a:rPr lang="en-US" altLang="zh-CN" sz="3200"/>
              <a:t> If problem A can be reduced to problem B, and problem B </a:t>
            </a:r>
            <a:r>
              <a:rPr lang="en-US" altLang="zh-CN" sz="3200">
                <a:sym typeface="+mn-ea"/>
              </a:rPr>
              <a:t>can be reduced to problem C, then A can be reduced to C.</a:t>
            </a:r>
            <a:endParaRPr lang="en-US" altLang="zh-CN" sz="3200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9440" y="3276600"/>
            <a:ext cx="2106930" cy="60642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instance of A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0580" y="3276600"/>
            <a:ext cx="2106930" cy="60642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instance of B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9440" y="4415155"/>
            <a:ext cx="2106930" cy="60642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algorithm for A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80580" y="4415155"/>
            <a:ext cx="2106930" cy="60642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algorithm for B</a:t>
            </a:r>
            <a:endParaRPr lang="en-US" altLang="zh-CN" sz="240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>
            <a:stCxn id="4" idx="3"/>
            <a:endCxn id="8" idx="1"/>
          </p:cNvCxnSpPr>
          <p:nvPr/>
        </p:nvCxnSpPr>
        <p:spPr>
          <a:xfrm>
            <a:off x="3976370" y="3580130"/>
            <a:ext cx="32042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8" idx="3"/>
            <a:endCxn id="10" idx="3"/>
          </p:cNvCxnSpPr>
          <p:nvPr/>
        </p:nvCxnSpPr>
        <p:spPr>
          <a:xfrm>
            <a:off x="9287510" y="3580130"/>
            <a:ext cx="3175" cy="1138555"/>
          </a:xfrm>
          <a:prstGeom prst="bentConnector3">
            <a:avLst>
              <a:gd name="adj1" fmla="val 3006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1"/>
            <a:endCxn id="9" idx="3"/>
          </p:cNvCxnSpPr>
          <p:nvPr/>
        </p:nvCxnSpPr>
        <p:spPr>
          <a:xfrm flipH="1">
            <a:off x="3976370" y="4718685"/>
            <a:ext cx="32042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ym typeface="+mn-ea"/>
              </a:rPr>
              <a:t>Complete Theory</a:t>
            </a:r>
            <a:endParaRPr lang="zh-CN" altLang="en-US" sz="40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37640"/>
            <a:ext cx="11241405" cy="4739640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chemeClr val="accent5"/>
                </a:solidFill>
              </a:rPr>
              <a:t>X-hard:</a:t>
            </a:r>
            <a:r>
              <a:rPr lang="en-US" altLang="zh-CN" sz="3600"/>
              <a:t> If every problem in X can be reduced to problem A, then A is X-hard.</a:t>
            </a:r>
            <a:endParaRPr lang="en-US" altLang="zh-CN" sz="3600"/>
          </a:p>
          <a:p>
            <a:r>
              <a:rPr lang="en-US" altLang="zh-CN" sz="3600" b="1">
                <a:solidFill>
                  <a:schemeClr val="accent5"/>
                </a:solidFill>
              </a:rPr>
              <a:t>X-complete:</a:t>
            </a:r>
            <a:r>
              <a:rPr lang="en-US" altLang="zh-CN" sz="3600"/>
              <a:t> If a problem A is in X, and A is X-hard, then A is X-complete.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X = P, NP, PSPACE ...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Example: NP-complete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If we find a polynomial time algorithm for a NP-complete problem, then P=NP !</a:t>
            </a:r>
            <a:endParaRPr lang="en-US" altLang="zh-CN"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椭圆 7"/>
          <p:cNvSpPr/>
          <p:nvPr/>
        </p:nvSpPr>
        <p:spPr>
          <a:xfrm>
            <a:off x="444500" y="1467485"/>
            <a:ext cx="10242550" cy="507047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en-US" altLang="zh-CN" sz="3200">
                <a:solidFill>
                  <a:schemeClr val="tx1"/>
                </a:solidFill>
              </a:rPr>
              <a:t>                                                   </a:t>
            </a:r>
            <a:endParaRPr lang="en-US" altLang="zh-CN" sz="3200">
              <a:solidFill>
                <a:schemeClr val="tx1"/>
              </a:solidFill>
            </a:endParaRPr>
          </a:p>
          <a:p>
            <a:pPr algn="r"/>
            <a:endParaRPr lang="en-US" altLang="zh-CN" sz="3200">
              <a:solidFill>
                <a:schemeClr val="tx1"/>
              </a:solidFill>
            </a:endParaRPr>
          </a:p>
          <a:p>
            <a:pPr algn="r"/>
            <a:endParaRPr lang="en-US" altLang="zh-CN" sz="3200">
              <a:solidFill>
                <a:schemeClr val="tx1"/>
              </a:solidFill>
            </a:endParaRPr>
          </a:p>
          <a:p>
            <a:pPr algn="r"/>
            <a:endParaRPr lang="en-US" altLang="zh-CN" sz="3200">
              <a:solidFill>
                <a:schemeClr val="tx1"/>
              </a:solidFill>
            </a:endParaRPr>
          </a:p>
          <a:p>
            <a:pPr algn="r"/>
            <a:endParaRPr lang="en-US" altLang="zh-CN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      </a:t>
            </a:r>
            <a:endParaRPr lang="en-US" altLang="zh-CN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EXPTIME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>
                <a:sym typeface="+mn-ea"/>
              </a:rPr>
              <a:t>Overview of </a:t>
            </a:r>
            <a:r>
              <a:rPr lang="zh-CN" altLang="en-US" sz="4000">
                <a:sym typeface="+mn-ea"/>
              </a:rPr>
              <a:t>Computational Complexity Classes</a:t>
            </a:r>
            <a:r>
              <a:rPr lang="en-US" altLang="zh-CN" sz="4000">
                <a:sym typeface="+mn-ea"/>
              </a:rPr>
              <a:t> (hypothesis)</a:t>
            </a:r>
            <a:endParaRPr lang="en-US" altLang="zh-CN" sz="4000"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42365" y="3368040"/>
            <a:ext cx="1086485" cy="98488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chemeClr val="tx1"/>
                </a:solidFill>
              </a:rPr>
              <a:t>P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882015" y="2866390"/>
            <a:ext cx="4265930" cy="19780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3200">
                <a:solidFill>
                  <a:schemeClr val="tx1"/>
                </a:solidFill>
              </a:rPr>
              <a:t>         </a:t>
            </a:r>
            <a:endParaRPr lang="en-US" altLang="zh-CN" sz="3200">
              <a:solidFill>
                <a:schemeClr val="tx1"/>
              </a:solidFill>
            </a:endParaRPr>
          </a:p>
          <a:p>
            <a:pPr algn="l"/>
            <a:r>
              <a:rPr lang="en-US" altLang="zh-CN" sz="3200">
                <a:solidFill>
                  <a:schemeClr val="tx1"/>
                </a:solidFill>
              </a:rPr>
              <a:t>         NP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7065" y="2134235"/>
            <a:ext cx="6520180" cy="364680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</a:t>
            </a:r>
            <a:endParaRPr lang="en-US" altLang="zh-CN" sz="3200">
              <a:solidFill>
                <a:schemeClr val="tx1"/>
              </a:solidFill>
            </a:endParaRPr>
          </a:p>
          <a:p>
            <a:pPr algn="ctr"/>
            <a:endParaRPr lang="en-US" altLang="zh-CN" sz="3200">
              <a:solidFill>
                <a:schemeClr val="tx1"/>
              </a:solidFill>
            </a:endParaRPr>
          </a:p>
          <a:p>
            <a:pPr algn="ctr"/>
            <a:endParaRPr lang="en-US" altLang="zh-CN" sz="3200">
              <a:solidFill>
                <a:schemeClr val="tx1"/>
              </a:solidFill>
            </a:endParaRPr>
          </a:p>
          <a:p>
            <a:pPr algn="ctr"/>
            <a:endParaRPr lang="en-US" altLang="zh-CN" sz="3200">
              <a:solidFill>
                <a:schemeClr val="tx1"/>
              </a:solidFill>
            </a:endParaRPr>
          </a:p>
          <a:p>
            <a:pPr algn="ctr"/>
            <a:endParaRPr lang="en-US" altLang="zh-CN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PSPACE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7836535" y="3434715"/>
            <a:ext cx="2110105" cy="98488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</a:rPr>
              <a:t>EXPTIME-complete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6535" y="3410585"/>
            <a:ext cx="1692275" cy="98488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</a:rPr>
              <a:t>PSPACE-complete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82315" y="3380740"/>
            <a:ext cx="1632585" cy="98488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</a:rPr>
              <a:t>NP-complete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ym typeface="+mn-ea"/>
              </a:rPr>
              <a:t>Complete</a:t>
            </a:r>
            <a:r>
              <a:rPr lang="en-US" altLang="zh-CN" sz="4000">
                <a:sym typeface="+mn-ea"/>
              </a:rPr>
              <a:t> problems</a:t>
            </a:r>
            <a:endParaRPr lang="en-US" altLang="zh-CN" sz="40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37640"/>
            <a:ext cx="11091545" cy="4739640"/>
          </a:xfrm>
        </p:spPr>
        <p:txBody>
          <a:bodyPr>
            <a:noAutofit/>
          </a:bodyPr>
          <a:p>
            <a:r>
              <a:rPr lang="zh-CN" altLang="en-US" sz="3600" b="1">
                <a:solidFill>
                  <a:schemeClr val="accent5"/>
                </a:solidFill>
              </a:rPr>
              <a:t>Cook-Levin Theorem</a:t>
            </a:r>
            <a:r>
              <a:rPr lang="en-US" altLang="zh-CN" sz="3600" b="1">
                <a:solidFill>
                  <a:schemeClr val="accent5"/>
                </a:solidFill>
              </a:rPr>
              <a:t> (1971):</a:t>
            </a:r>
            <a:r>
              <a:rPr lang="en-US" altLang="zh-CN" sz="3600"/>
              <a:t> </a:t>
            </a:r>
            <a:r>
              <a:rPr lang="en-US" altLang="zh-CN" sz="3600" b="1">
                <a:solidFill>
                  <a:schemeClr val="accent5"/>
                </a:solidFill>
              </a:rPr>
              <a:t>SAT is NP-complete.</a:t>
            </a:r>
            <a:endParaRPr lang="en-US" altLang="zh-CN" sz="3600" b="1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3600"/>
              <a:t>SAT: determine whether a Boolean formula is satisfiable</a:t>
            </a:r>
            <a:endParaRPr lang="en-US" altLang="zh-CN" sz="3600"/>
          </a:p>
          <a:p>
            <a:pPr marL="0" indent="0" algn="l">
              <a:buClrTx/>
              <a:buSzTx/>
              <a:buNone/>
            </a:pPr>
            <a:r>
              <a:rPr lang="en-US" altLang="zh-CN" sz="3600"/>
              <a:t>Example: x∧(y∨x) </a:t>
            </a:r>
            <a:r>
              <a:rPr lang="en-US" altLang="zh-CN" sz="3600">
                <a:sym typeface="+mn-ea"/>
              </a:rPr>
              <a:t>∧z</a:t>
            </a: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  <a:p>
            <a:r>
              <a:rPr lang="en-US" altLang="zh-CN" sz="3600" b="1">
                <a:solidFill>
                  <a:schemeClr val="accent5"/>
                </a:solidFill>
              </a:rPr>
              <a:t>Theorem: TQBF is PSPACE-complete.</a:t>
            </a:r>
            <a:endParaRPr lang="en-US" altLang="zh-CN" sz="3600" b="1">
              <a:solidFill>
                <a:schemeClr val="accent5"/>
              </a:solidFill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3600"/>
              <a:t>TQBF: determine whether a quantified Boolean formula is true or false</a:t>
            </a:r>
            <a:endParaRPr lang="en-US" altLang="zh-CN" sz="3600"/>
          </a:p>
          <a:p>
            <a:pPr marL="0" indent="0" algn="l">
              <a:buClrTx/>
              <a:buSzTx/>
              <a:buNone/>
            </a:pPr>
            <a:r>
              <a:rPr lang="en-US" altLang="zh-CN" sz="3600"/>
              <a:t>Example: ∃x∀y∃z [ </a:t>
            </a:r>
            <a:r>
              <a:rPr lang="en-US" altLang="zh-CN" sz="3600">
                <a:sym typeface="+mn-ea"/>
              </a:rPr>
              <a:t>x∧(y∨x) </a:t>
            </a:r>
            <a:r>
              <a:rPr lang="en-US" altLang="zh-CN" sz="3600">
                <a:sym typeface="+mn-ea"/>
              </a:rPr>
              <a:t>∧z </a:t>
            </a:r>
            <a:r>
              <a:rPr lang="en-US" altLang="zh-CN" sz="3600"/>
              <a:t>]</a:t>
            </a:r>
            <a:endParaRPr lang="en-US" altLang="zh-CN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7060" y="1223645"/>
            <a:ext cx="2337435" cy="5448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355" y="258445"/>
            <a:ext cx="11249660" cy="1325880"/>
          </a:xfrm>
        </p:spPr>
        <p:txBody>
          <a:bodyPr>
            <a:normAutofit/>
          </a:bodyPr>
          <a:p>
            <a:r>
              <a:rPr lang="en-US" altLang="zh-CN" sz="4000">
                <a:ea typeface="+mj-lt"/>
                <a:sym typeface="+mn-ea"/>
              </a:rPr>
              <a:t>The term “</a:t>
            </a:r>
            <a:r>
              <a:rPr lang="zh-CN" altLang="en-US" sz="4000">
                <a:ea typeface="+mj-lt"/>
                <a:sym typeface="+mn-ea"/>
              </a:rPr>
              <a:t>Algorithmic Combinatorial Game Theory</a:t>
            </a:r>
            <a:r>
              <a:rPr lang="en-US" altLang="zh-CN" sz="4000">
                <a:ea typeface="+mj-lt"/>
                <a:sym typeface="+mn-ea"/>
              </a:rPr>
              <a:t>”</a:t>
            </a:r>
            <a:endParaRPr lang="en-US" altLang="zh-CN" sz="4000">
              <a:ea typeface="+mj-lt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355" y="1463040"/>
            <a:ext cx="9789160" cy="4351655"/>
          </a:xfrm>
        </p:spPr>
        <p:txBody>
          <a:bodyPr>
            <a:noAutofit/>
          </a:bodyPr>
          <a:p>
            <a:r>
              <a:rPr lang="zh-CN" altLang="en-US" sz="3600" b="1">
                <a:solidFill>
                  <a:schemeClr val="accent5"/>
                </a:solidFill>
                <a:cs typeface="+mn-lt"/>
              </a:rPr>
              <a:t>Erik D. Demaine, Robert A. Hearn</a:t>
            </a:r>
            <a:r>
              <a:rPr lang="en-US" altLang="zh-CN" sz="3600" b="1">
                <a:solidFill>
                  <a:schemeClr val="accent5"/>
                </a:solidFill>
                <a:cs typeface="+mn-lt"/>
              </a:rPr>
              <a:t>, 2001</a:t>
            </a:r>
            <a:endParaRPr lang="zh-CN" altLang="en-US" sz="3600">
              <a:cs typeface="+mn-lt"/>
            </a:endParaRPr>
          </a:p>
          <a:p>
            <a:r>
              <a:rPr lang="en-US" altLang="zh-CN" sz="3600">
                <a:cs typeface="+mn-lt"/>
              </a:rPr>
              <a:t>Paper: </a:t>
            </a:r>
            <a:r>
              <a:rPr lang="zh-CN" altLang="en-US" sz="3600">
                <a:cs typeface="+mn-lt"/>
              </a:rPr>
              <a:t>Playing Games with Algorithms: Algorithmic Combinatorial Game Theory</a:t>
            </a:r>
            <a:endParaRPr lang="zh-CN" altLang="en-US" sz="3600">
              <a:cs typeface="+mn-lt"/>
            </a:endParaRPr>
          </a:p>
          <a:p>
            <a:r>
              <a:rPr lang="en-US" altLang="zh-CN" sz="3600">
                <a:cs typeface="+mn-lt"/>
              </a:rPr>
              <a:t>S</a:t>
            </a:r>
            <a:r>
              <a:rPr lang="zh-CN" altLang="en-US" sz="3600">
                <a:cs typeface="+mn-lt"/>
              </a:rPr>
              <a:t>urvey results about the complexity of determining ideal play in </a:t>
            </a:r>
            <a:r>
              <a:rPr lang="en-US" altLang="zh-CN" sz="3600">
                <a:cs typeface="+mn-lt"/>
              </a:rPr>
              <a:t>c</a:t>
            </a:r>
            <a:r>
              <a:rPr lang="zh-CN" altLang="en-US" sz="3600">
                <a:cs typeface="+mn-lt"/>
                <a:sym typeface="+mn-ea"/>
              </a:rPr>
              <a:t>ombinatorial </a:t>
            </a:r>
            <a:r>
              <a:rPr lang="zh-CN" altLang="en-US" sz="3600">
                <a:cs typeface="+mn-lt"/>
              </a:rPr>
              <a:t>games, and the related problems of solving puzzles, in terms of both polynomial-time algorithms and computational intractability results.</a:t>
            </a:r>
            <a:endParaRPr lang="zh-CN" altLang="en-US" sz="3600">
              <a:cs typeface="+mn-lt"/>
            </a:endParaRPr>
          </a:p>
          <a:p>
            <a:r>
              <a:rPr lang="en-US" altLang="zh-CN" sz="3600">
                <a:cs typeface="+mn-lt"/>
              </a:rPr>
              <a:t>Book: </a:t>
            </a:r>
            <a:r>
              <a:rPr lang="zh-CN" altLang="en-US" sz="3600">
                <a:cs typeface="+mn-lt"/>
              </a:rPr>
              <a:t>Games, puzzles and computation</a:t>
            </a:r>
            <a:r>
              <a:rPr lang="en-US" altLang="zh-CN" sz="3600">
                <a:cs typeface="+mn-lt"/>
              </a:rPr>
              <a:t>,</a:t>
            </a:r>
            <a:r>
              <a:rPr lang="zh-CN" altLang="en-US" sz="3600">
                <a:cs typeface="+mn-lt"/>
              </a:rPr>
              <a:t> 2009</a:t>
            </a:r>
            <a:endParaRPr lang="zh-CN" altLang="en-US" sz="3600">
              <a:cs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4625" y="469900"/>
            <a:ext cx="10747375" cy="57746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-217805"/>
            <a:ext cx="10515600" cy="1325563"/>
          </a:xfrm>
        </p:spPr>
        <p:txBody>
          <a:bodyPr/>
          <a:p>
            <a:r>
              <a:rPr lang="zh-CN" altLang="en-US" sz="4000">
                <a:sym typeface="+mn-ea"/>
              </a:rPr>
              <a:t>Complete</a:t>
            </a:r>
            <a:r>
              <a:rPr lang="en-US" altLang="zh-CN" sz="4000">
                <a:sym typeface="+mn-ea"/>
              </a:rPr>
              <a:t> problems web</a:t>
            </a:r>
            <a:endParaRPr lang="en-US" altLang="zh-CN" sz="40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9575" y="5170805"/>
            <a:ext cx="6570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Karp’s 21 NP-complete problems.</a:t>
            </a:r>
            <a:endParaRPr lang="en-US" altLang="zh-CN" sz="3200"/>
          </a:p>
          <a:p>
            <a:r>
              <a:rPr lang="en-US" altLang="zh-CN" sz="3200"/>
              <a:t>A reduction tree.</a:t>
            </a:r>
            <a:endParaRPr lang="en-US" altLang="zh-CN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4135" y="3413125"/>
            <a:ext cx="5438775" cy="3143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77470"/>
            <a:ext cx="10515600" cy="1325563"/>
          </a:xfrm>
        </p:spPr>
        <p:txBody>
          <a:bodyPr/>
          <a:p>
            <a:r>
              <a:rPr lang="en-US" altLang="zh-CN" sz="4000"/>
              <a:t>Computational complexity of board games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9255" y="1259840"/>
            <a:ext cx="5244465" cy="4917440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chemeClr val="accent5"/>
                </a:solidFill>
              </a:rPr>
              <a:t>Go is PSPACE-hard.</a:t>
            </a:r>
            <a:endParaRPr lang="zh-CN" altLang="en-US" sz="3600" b="1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3600"/>
              <a:t>[</a:t>
            </a:r>
            <a:r>
              <a:rPr lang="zh-CN" altLang="en-US" sz="3600"/>
              <a:t>David Lichtenstein and Michael Sipser. Go is polynomial-space hard. Journal of the ACM (JACM), 27(2):393–401, 1980</a:t>
            </a:r>
            <a:r>
              <a:rPr lang="en-US" altLang="zh-CN" sz="3600"/>
              <a:t>]</a:t>
            </a:r>
            <a:endParaRPr lang="zh-CN" altLang="en-US" sz="3600"/>
          </a:p>
          <a:p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60" y="1259840"/>
            <a:ext cx="3743325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39370"/>
            <a:ext cx="10515600" cy="1325563"/>
          </a:xfrm>
        </p:spPr>
        <p:txBody>
          <a:bodyPr/>
          <a:p>
            <a:r>
              <a:rPr lang="en-US" altLang="zh-CN" sz="4000"/>
              <a:t>Computational complexity of board games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460" y="1259840"/>
            <a:ext cx="6011545" cy="4917440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chemeClr val="accent5"/>
                </a:solidFill>
              </a:rPr>
              <a:t>Chess is EXPTIME-complete.</a:t>
            </a:r>
            <a:endParaRPr lang="zh-CN" altLang="en-US" sz="3600"/>
          </a:p>
          <a:p>
            <a:pPr marL="0" indent="0">
              <a:buNone/>
            </a:pPr>
            <a:r>
              <a:rPr lang="en-US" altLang="zh-CN" sz="3600"/>
              <a:t>[</a:t>
            </a:r>
            <a:r>
              <a:rPr lang="zh-CN" altLang="en-US" sz="3600"/>
              <a:t>Aviezri S Fraenkel and David Lichtenstein. Computing a perfect strategy for n chess requires time exponential in n. In International Colloquium on Automata, Languages, and Programming, pages 278–293. Springer, 1981. </a:t>
            </a:r>
            <a:r>
              <a:rPr lang="en-US" altLang="zh-CN" sz="3600"/>
              <a:t>]</a:t>
            </a:r>
            <a:endParaRPr lang="zh-CN" altLang="en-US" sz="3600"/>
          </a:p>
          <a:p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5015" y="975360"/>
            <a:ext cx="4330700" cy="57543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Computational complexity of board games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565" y="1562735"/>
            <a:ext cx="11518900" cy="4852670"/>
          </a:xfrm>
        </p:spPr>
        <p:txBody>
          <a:bodyPr>
            <a:noAutofit/>
          </a:bodyPr>
          <a:p>
            <a:r>
              <a:rPr lang="zh-CN" altLang="en-US" sz="3600" b="1">
                <a:solidFill>
                  <a:schemeClr val="accent5"/>
                </a:solidFill>
                <a:sym typeface="+mn-ea"/>
              </a:rPr>
              <a:t>Gobang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,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Hex,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and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chemeClr val="accent5"/>
                </a:solidFill>
                <a:sym typeface="+mn-ea"/>
              </a:rPr>
              <a:t>Othello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are PSPACE-complete.</a:t>
            </a:r>
            <a:endParaRPr lang="zh-CN" altLang="en-US" sz="3600"/>
          </a:p>
          <a:p>
            <a:pPr marL="0" indent="0">
              <a:buNone/>
            </a:pPr>
            <a:r>
              <a:rPr lang="en-US" altLang="zh-CN" sz="3600"/>
              <a:t>[</a:t>
            </a:r>
            <a:r>
              <a:rPr lang="zh-CN" altLang="en-US" sz="3600"/>
              <a:t>Stefan Reisch. Gobang ist PSPACE-vollständig. Acta Informatica, 13(1):59–66, 1980. </a:t>
            </a:r>
            <a:r>
              <a:rPr lang="en-US" altLang="zh-CN" sz="3600"/>
              <a:t>]</a:t>
            </a:r>
            <a:endParaRPr lang="zh-CN" altLang="en-US" sz="3600"/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[Reisch S .Hex is PSPACE-complete.Acta Informatica, 1981, 15(2):167-191.]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[</a:t>
            </a:r>
            <a:r>
              <a:rPr lang="zh-CN" altLang="en-US" sz="3600"/>
              <a:t>Shigeki Iwata and Takumi Kasai. The Othello game on an n × n board is PSPACE-complete. Theoretical Computer Science, 123(2):329–340, 1994. </a:t>
            </a:r>
            <a:r>
              <a:rPr lang="en-US" altLang="zh-CN" sz="3600"/>
              <a:t>]</a:t>
            </a:r>
            <a:endParaRPr lang="zh-CN" altLang="en-US" sz="3600"/>
          </a:p>
          <a:p>
            <a:pPr marL="0" indent="0">
              <a:buNone/>
            </a:pPr>
            <a:endParaRPr lang="zh-CN" altLang="en-US"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Computational complexity of board games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945" y="1645920"/>
            <a:ext cx="11518900" cy="4852670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Checkers and </a:t>
            </a:r>
            <a:r>
              <a:rPr lang="zh-CN" altLang="en-US" sz="3600" b="1">
                <a:solidFill>
                  <a:schemeClr val="accent5"/>
                </a:solidFill>
                <a:sym typeface="+mn-ea"/>
              </a:rPr>
              <a:t>Shogi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 (</a:t>
            </a:r>
            <a:r>
              <a:rPr lang="zh-CN" altLang="en-US" sz="3600" b="1">
                <a:solidFill>
                  <a:schemeClr val="accent5"/>
                </a:solidFill>
                <a:sym typeface="+mn-ea"/>
              </a:rPr>
              <a:t>日本将棋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) are EXPTIME-complete.</a:t>
            </a:r>
            <a:endParaRPr lang="zh-CN" altLang="en-US" sz="3600" b="1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3600"/>
              <a:t>[</a:t>
            </a:r>
            <a:r>
              <a:rPr lang="zh-CN" altLang="en-US" sz="3600"/>
              <a:t>John Michael Robson. N by N checkers is Exptime complete. SIAM Journal on Computing, 13(2):252–267, 1984. </a:t>
            </a:r>
            <a:r>
              <a:rPr lang="en-US" altLang="zh-CN" sz="3600"/>
              <a:t>]</a:t>
            </a:r>
            <a:endParaRPr lang="zh-CN" altLang="en-US" sz="3600"/>
          </a:p>
          <a:p>
            <a:pPr marL="0" indent="0">
              <a:buNone/>
            </a:pPr>
            <a:r>
              <a:rPr lang="en-US" altLang="zh-CN" sz="3600"/>
              <a:t>[</a:t>
            </a:r>
            <a:r>
              <a:rPr lang="zh-CN" altLang="en-US" sz="3600"/>
              <a:t>Hiroyuki Adachi, Hiroyuki Kamekawa, and Shigeki Iwata. Shogi on n × n board is complete in exponential time. Trans. IEICE, 70:1843–1852, 1987. </a:t>
            </a:r>
            <a:r>
              <a:rPr lang="en-US" altLang="zh-CN" sz="3600"/>
              <a:t>]</a:t>
            </a:r>
            <a:endParaRPr lang="en-US" altLang="zh-CN"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208280"/>
            <a:ext cx="10515600" cy="1325563"/>
          </a:xfrm>
        </p:spPr>
        <p:txBody>
          <a:bodyPr/>
          <a:p>
            <a:r>
              <a:rPr lang="en-US" altLang="zh-CN" sz="4000">
                <a:sym typeface="+mn-ea"/>
              </a:rPr>
              <a:t>Computational complexity of games</a:t>
            </a:r>
            <a:endParaRPr lang="en-US" altLang="zh-CN" sz="4000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12944"/>
          <a:stretch>
            <a:fillRect/>
          </a:stretch>
        </p:blipFill>
        <p:spPr>
          <a:xfrm>
            <a:off x="1692275" y="901065"/>
            <a:ext cx="9133205" cy="5623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Open problems on </a:t>
            </a:r>
            <a:r>
              <a:rPr lang="en-US" altLang="zh-CN" sz="4000">
                <a:sym typeface="+mn-ea"/>
              </a:rPr>
              <a:t>complexity of games</a:t>
            </a:r>
            <a:endParaRPr lang="en-US" altLang="zh-CN" sz="40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46530"/>
            <a:ext cx="10903585" cy="4768850"/>
          </a:xfrm>
        </p:spPr>
        <p:txBody>
          <a:bodyPr>
            <a:noAutofit/>
          </a:bodyPr>
          <a:p>
            <a:r>
              <a:rPr lang="en-US" altLang="zh-CN" sz="3600"/>
              <a:t>Domineering is </a:t>
            </a:r>
            <a:r>
              <a:rPr lang="en-US" altLang="zh-CN" sz="3600">
                <a:sym typeface="+mn-ea"/>
              </a:rPr>
              <a:t>PSPACE-complete?</a:t>
            </a:r>
            <a:endParaRPr lang="en-US" altLang="zh-CN" sz="3600"/>
          </a:p>
          <a:p>
            <a:r>
              <a:rPr lang="en-US" altLang="zh-CN" sz="3600"/>
              <a:t>Go with super-ko rule (</a:t>
            </a:r>
            <a:r>
              <a:rPr lang="zh-CN" altLang="en-US" sz="3600"/>
              <a:t>禁全同规则的围棋</a:t>
            </a:r>
            <a:r>
              <a:rPr lang="en-US" altLang="zh-CN" sz="3600"/>
              <a:t>) is EXPSPACE-complete?</a:t>
            </a:r>
            <a:endParaRPr lang="en-US" altLang="zh-CN" sz="3600"/>
          </a:p>
          <a:p>
            <a:r>
              <a:rPr lang="en-US" altLang="zh-CN" sz="3600"/>
              <a:t>Chinese Checkers (</a:t>
            </a:r>
            <a:r>
              <a:rPr lang="zh-CN" altLang="en-US" sz="3600"/>
              <a:t>中国跳棋</a:t>
            </a:r>
            <a:r>
              <a:rPr lang="en-US" altLang="zh-CN" sz="3600"/>
              <a:t>) is </a:t>
            </a:r>
            <a:r>
              <a:rPr lang="en-US" altLang="zh-CN" sz="3600">
                <a:sym typeface="+mn-ea"/>
              </a:rPr>
              <a:t>EXPTIME-complete?</a:t>
            </a:r>
            <a:endParaRPr lang="en-US" altLang="zh-CN" sz="3600"/>
          </a:p>
          <a:p>
            <a:r>
              <a:rPr lang="en-US" altLang="zh-CN" sz="3600"/>
              <a:t>Phutball (</a:t>
            </a:r>
            <a:r>
              <a:rPr lang="zh-CN" altLang="en-US" sz="3600"/>
              <a:t>哲球棋</a:t>
            </a:r>
            <a:r>
              <a:rPr lang="en-US" altLang="zh-CN" sz="3600"/>
              <a:t>)  is PSPACE-hard, but is EXPTIME-complete?</a:t>
            </a:r>
            <a:endParaRPr lang="en-US" altLang="zh-CN" sz="3600"/>
          </a:p>
          <a:p>
            <a:r>
              <a:rPr lang="en-US" altLang="zh-CN" sz="3600"/>
              <a:t>Arimaa (</a:t>
            </a:r>
            <a:r>
              <a:rPr lang="zh-CN" altLang="en-US" sz="3600"/>
              <a:t>印度斗兽棋</a:t>
            </a:r>
            <a:r>
              <a:rPr lang="en-US" altLang="zh-CN" sz="3600"/>
              <a:t>)  </a:t>
            </a:r>
            <a:r>
              <a:rPr lang="en-US" altLang="zh-CN" sz="3600">
                <a:sym typeface="+mn-ea"/>
              </a:rPr>
              <a:t>is PSPACE-hard, but is EXPTIME-complete?</a:t>
            </a:r>
            <a:endParaRPr lang="en-US" altLang="zh-CN" sz="3600"/>
          </a:p>
          <a:p>
            <a:pPr>
              <a:buNone/>
            </a:pPr>
            <a:endParaRPr lang="en-US" altLang="zh-CN"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132080"/>
            <a:ext cx="10515600" cy="1325563"/>
          </a:xfrm>
        </p:spPr>
        <p:txBody>
          <a:bodyPr/>
          <a:p>
            <a:r>
              <a:rPr lang="zh-CN" altLang="en-US" sz="4000">
                <a:solidFill>
                  <a:schemeClr val="accent5"/>
                </a:solidFill>
              </a:rPr>
              <a:t>3 Complexity of Atropos</a:t>
            </a:r>
            <a:endParaRPr lang="zh-CN" altLang="en-US" sz="400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25" y="1043305"/>
            <a:ext cx="7221855" cy="458152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3600"/>
              <a:t>Kyle W. Burke and Shang-Hua Teng introduced a two-player combinatorial game Atropos based on Sperner’s lemma, and showed that deciding whether one has a winning strategy for Atropos is PSPACE-complete.  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[K. W. Burke, S.-H. Teng, Atropos: A PSPACE-complete Sperner triangle game, Internet Mathematics 5 (4) (2008) 477–492]</a:t>
            </a:r>
            <a:endParaRPr lang="en-US" altLang="zh-CN" sz="3600"/>
          </a:p>
          <a:p>
            <a:endParaRPr lang="en-US" altLang="zh-CN" sz="3200"/>
          </a:p>
          <a:p>
            <a:endParaRPr lang="en-US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4255" y="1956435"/>
            <a:ext cx="4689475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160655"/>
            <a:ext cx="10515600" cy="1325563"/>
          </a:xfrm>
        </p:spPr>
        <p:txBody>
          <a:bodyPr/>
          <a:p>
            <a:r>
              <a:rPr lang="zh-CN" altLang="en-US" sz="4000"/>
              <a:t>Complexity of Atropos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635" y="927100"/>
            <a:ext cx="11430000" cy="4869180"/>
          </a:xfrm>
        </p:spPr>
        <p:txBody>
          <a:bodyPr>
            <a:noAutofit/>
          </a:bodyPr>
          <a:p>
            <a:r>
              <a:rPr lang="en-US" altLang="zh-CN" sz="3600">
                <a:sym typeface="+mn-ea"/>
              </a:rPr>
              <a:t>In the original Atropos game, the players must color a node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adjacent </a:t>
            </a:r>
            <a:r>
              <a:rPr lang="en-US" altLang="zh-CN" sz="3600">
                <a:sym typeface="+mn-ea"/>
              </a:rPr>
              <a:t>to the last colored node. Burke and Teng also mentioned a variant Atropos-k in which each move is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at most of distance k</a:t>
            </a:r>
            <a:r>
              <a:rPr lang="en-US" altLang="zh-CN" sz="3600">
                <a:sym typeface="+mn-ea"/>
              </a:rPr>
              <a:t> of the previous move, and asked a question on determining the computational complexity of this variant.</a:t>
            </a:r>
            <a:endParaRPr lang="en-US" altLang="zh-CN" sz="3600"/>
          </a:p>
          <a:p>
            <a:r>
              <a:rPr lang="en-US" altLang="zh-CN" sz="3600"/>
              <a:t>We answer this question by showing that for </a:t>
            </a:r>
            <a:r>
              <a:rPr lang="en-US" altLang="zh-CN" sz="3600" b="1">
                <a:solidFill>
                  <a:schemeClr val="accent5"/>
                </a:solidFill>
              </a:rPr>
              <a:t>any fixed integer</a:t>
            </a:r>
            <a:r>
              <a:rPr lang="en-US" altLang="zh-CN" sz="3600"/>
              <a:t> k (k ≥ 2), </a:t>
            </a:r>
            <a:r>
              <a:rPr lang="en-US" altLang="zh-CN" sz="3600" b="1">
                <a:solidFill>
                  <a:schemeClr val="accent5"/>
                </a:solidFill>
              </a:rPr>
              <a:t>Atropos-k is PSPACE-complete. 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This is joint work with Chao Yang (</a:t>
            </a:r>
            <a:r>
              <a:rPr lang="zh-CN" altLang="en-US" sz="3600"/>
              <a:t>杨超</a:t>
            </a:r>
            <a:r>
              <a:rPr lang="en-US" altLang="zh-CN" sz="3600"/>
              <a:t>).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[Atropos-k is PSPACE-complete. arXiv:2403.01662]</a:t>
            </a:r>
            <a:endParaRPr lang="en-US" altLang="zh-CN"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25160" y="857885"/>
            <a:ext cx="6385560" cy="55924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208280"/>
            <a:ext cx="10515600" cy="1325563"/>
          </a:xfrm>
        </p:spPr>
        <p:txBody>
          <a:bodyPr/>
          <a:p>
            <a:r>
              <a:rPr lang="zh-CN" altLang="en-US" sz="4000"/>
              <a:t> </a:t>
            </a:r>
            <a:r>
              <a:rPr lang="zh-CN" altLang="en-US" sz="4000">
                <a:sym typeface="+mn-ea"/>
              </a:rPr>
              <a:t>Atropos</a:t>
            </a:r>
            <a:r>
              <a:rPr lang="en-US" altLang="zh-CN" sz="4000">
                <a:sym typeface="+mn-ea"/>
              </a:rPr>
              <a:t> </a:t>
            </a:r>
            <a:r>
              <a:rPr lang="en-US" altLang="zh-CN" sz="4000"/>
              <a:t>and </a:t>
            </a:r>
            <a:r>
              <a:rPr lang="zh-CN" altLang="en-US" sz="4000">
                <a:sym typeface="+mn-ea"/>
              </a:rPr>
              <a:t>Sperner</a:t>
            </a:r>
            <a:r>
              <a:rPr lang="en-US" altLang="zh-CN" sz="4000">
                <a:sym typeface="+mn-ea"/>
              </a:rPr>
              <a:t>’</a:t>
            </a:r>
            <a:r>
              <a:rPr lang="zh-CN" altLang="en-US" sz="4000">
                <a:sym typeface="+mn-ea"/>
              </a:rPr>
              <a:t>s lemma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230505" y="786130"/>
            <a:ext cx="69602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</a:t>
            </a:r>
            <a:r>
              <a:rPr lang="zh-CN" altLang="en-US" sz="3600"/>
              <a:t>wo players take turns to color the </a:t>
            </a:r>
            <a:r>
              <a:rPr lang="en-US" altLang="zh-CN" sz="3600"/>
              <a:t>inner </a:t>
            </a:r>
            <a:r>
              <a:rPr lang="zh-CN" altLang="en-US" sz="3600"/>
              <a:t>nodes in one of the three colors: red, green, and blue.</a:t>
            </a:r>
            <a:endParaRPr lang="zh-CN" altLang="en-US" sz="3600"/>
          </a:p>
          <a:p>
            <a:r>
              <a:rPr lang="zh-CN" altLang="en-US" sz="3600"/>
              <a:t>If a player creates a </a:t>
            </a:r>
            <a:r>
              <a:rPr lang="zh-CN" altLang="en-US" sz="3600" b="1">
                <a:solidFill>
                  <a:schemeClr val="accent5"/>
                </a:solidFill>
              </a:rPr>
              <a:t>rainbow triangle</a:t>
            </a:r>
            <a:r>
              <a:rPr lang="zh-CN" altLang="en-US" sz="3600"/>
              <a:t> (i.e. a triangle that receives three different colors in</a:t>
            </a:r>
            <a:r>
              <a:rPr lang="en-US" altLang="zh-CN" sz="3600"/>
              <a:t> </a:t>
            </a:r>
            <a:r>
              <a:rPr lang="zh-CN" altLang="en-US" sz="3600"/>
              <a:t>its three nodes), she or he loses the game.</a:t>
            </a:r>
            <a:endParaRPr lang="zh-CN" altLang="en-US" sz="3600"/>
          </a:p>
          <a:p>
            <a:r>
              <a:rPr lang="en-US" altLang="zh-CN" sz="3600"/>
              <a:t>A</a:t>
            </a:r>
            <a:r>
              <a:rPr lang="zh-CN" altLang="en-US" sz="3600"/>
              <a:t>ccording to Sperner</a:t>
            </a:r>
            <a:r>
              <a:rPr lang="en-US" altLang="zh-CN" sz="3600"/>
              <a:t>’</a:t>
            </a:r>
            <a:r>
              <a:rPr lang="zh-CN" altLang="en-US" sz="3600"/>
              <a:t>s Lemma</a:t>
            </a:r>
            <a:r>
              <a:rPr lang="en-US" altLang="zh-CN" sz="3600"/>
              <a:t>, </a:t>
            </a:r>
            <a:endParaRPr lang="en-US" altLang="zh-CN" sz="3600"/>
          </a:p>
          <a:p>
            <a:r>
              <a:rPr lang="en-US" altLang="zh-CN" sz="3600"/>
              <a:t>the game can </a:t>
            </a:r>
            <a:r>
              <a:rPr lang="en-US" altLang="zh-CN" sz="3600" b="1">
                <a:solidFill>
                  <a:schemeClr val="accent5"/>
                </a:solidFill>
              </a:rPr>
              <a:t>NOT end in a </a:t>
            </a:r>
            <a:endParaRPr lang="en-US" altLang="zh-CN" sz="3600" b="1">
              <a:solidFill>
                <a:schemeClr val="accent5"/>
              </a:solidFill>
            </a:endParaRPr>
          </a:p>
          <a:p>
            <a:r>
              <a:rPr lang="en-US" altLang="zh-CN" sz="3600" b="1">
                <a:solidFill>
                  <a:schemeClr val="accent5"/>
                </a:solidFill>
              </a:rPr>
              <a:t>draw</a:t>
            </a:r>
            <a:r>
              <a:rPr lang="en-US" altLang="zh-CN" sz="3600"/>
              <a:t>, just like Hex!</a:t>
            </a:r>
            <a:endParaRPr lang="en-US" altLang="zh-CN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139825"/>
            <a:ext cx="10515600" cy="4351338"/>
          </a:xfrm>
        </p:spPr>
        <p:txBody>
          <a:bodyPr/>
          <a:p>
            <a:pPr marL="0" indent="0" fontAlgn="auto">
              <a:lnSpc>
                <a:spcPct val="140000"/>
              </a:lnSpc>
              <a:buNone/>
            </a:pPr>
            <a:r>
              <a:rPr lang="zh-CN" altLang="en-US" sz="4800" b="1">
                <a:latin typeface="DejaVu Sans" panose="020B0603030804020204" charset="0"/>
                <a:ea typeface="+mj-lt"/>
                <a:cs typeface="DejaVu Sans" panose="020B0603030804020204" charset="0"/>
                <a:sym typeface="+mn-ea"/>
              </a:rPr>
              <a:t>1 Combinatorial Game Theory</a:t>
            </a:r>
            <a:endParaRPr lang="zh-CN" altLang="en-US" sz="4800" b="1">
              <a:latin typeface="DejaVu Sans" panose="020B0603030804020204" charset="0"/>
              <a:ea typeface="+mj-lt"/>
              <a:cs typeface="DejaVu Sans" panose="020B0603030804020204" charset="0"/>
              <a:sym typeface="+mn-ea"/>
            </a:endParaRPr>
          </a:p>
          <a:p>
            <a:pPr marL="0" indent="0" fontAlgn="auto">
              <a:lnSpc>
                <a:spcPct val="140000"/>
              </a:lnSpc>
              <a:buNone/>
            </a:pPr>
            <a:r>
              <a:rPr lang="zh-CN" altLang="en-US" sz="4800" b="1">
                <a:latin typeface="DejaVu Sans" panose="020B0603030804020204" charset="0"/>
                <a:ea typeface="+mj-lt"/>
                <a:cs typeface="DejaVu Sans" panose="020B0603030804020204" charset="0"/>
                <a:sym typeface="+mn-ea"/>
              </a:rPr>
              <a:t>2 Computational Complexity</a:t>
            </a:r>
            <a:endParaRPr lang="zh-CN" altLang="en-US" sz="4800" b="1">
              <a:latin typeface="DejaVu Sans" panose="020B0603030804020204" charset="0"/>
              <a:ea typeface="+mj-lt"/>
              <a:cs typeface="DejaVu Sans" panose="020B0603030804020204" charset="0"/>
              <a:sym typeface="+mn-ea"/>
            </a:endParaRPr>
          </a:p>
          <a:p>
            <a:pPr marL="0" indent="0" fontAlgn="auto">
              <a:lnSpc>
                <a:spcPct val="140000"/>
              </a:lnSpc>
              <a:buNone/>
            </a:pPr>
            <a:r>
              <a:rPr lang="zh-CN" altLang="en-US" sz="4800" b="1">
                <a:latin typeface="DejaVu Sans" panose="020B0603030804020204" charset="0"/>
                <a:ea typeface="+mj-lt"/>
                <a:cs typeface="DejaVu Sans" panose="020B0603030804020204" charset="0"/>
                <a:sym typeface="+mn-ea"/>
              </a:rPr>
              <a:t>3 Complexity of Atropos</a:t>
            </a:r>
            <a:endParaRPr lang="zh-CN" altLang="en-US" sz="4800" b="1">
              <a:latin typeface="DejaVu Sans" panose="020B0603030804020204" charset="0"/>
              <a:ea typeface="+mj-lt"/>
              <a:cs typeface="DejaVu Sans" panose="020B0603030804020204" charset="0"/>
            </a:endParaRPr>
          </a:p>
          <a:p>
            <a:pPr marL="0" indent="0">
              <a:buNone/>
            </a:pPr>
            <a:endParaRPr lang="zh-CN" altLang="en-US">
              <a:latin typeface="+mj-lt"/>
              <a:ea typeface="+mj-lt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4410" y="494665"/>
            <a:ext cx="2068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Contents</a:t>
            </a:r>
            <a:endParaRPr lang="en-US" altLang="zh-CN"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Atropos is PSPACE-complete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320" y="1549400"/>
            <a:ext cx="11111865" cy="4351655"/>
          </a:xfrm>
        </p:spPr>
        <p:txBody>
          <a:bodyPr>
            <a:noAutofit/>
          </a:bodyPr>
          <a:p>
            <a:r>
              <a:rPr lang="en-US" altLang="zh-CN" sz="3600">
                <a:sym typeface="+mn-ea"/>
              </a:rPr>
              <a:t>To prove PSPACE-hardness, </a:t>
            </a:r>
            <a:r>
              <a:rPr lang="zh-CN" altLang="en-US" sz="3600"/>
              <a:t>Burke and Teng</a:t>
            </a:r>
            <a:r>
              <a:rPr lang="en-US" altLang="zh-CN" sz="3600"/>
              <a:t> reduced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Generalized Geography</a:t>
            </a:r>
            <a:r>
              <a:rPr lang="en-US" altLang="zh-CN" sz="3600">
                <a:sym typeface="+mn-ea"/>
              </a:rPr>
              <a:t> to Atropos.</a:t>
            </a:r>
            <a:r>
              <a:rPr lang="en-US" altLang="zh-CN" sz="3600"/>
              <a:t> </a:t>
            </a:r>
            <a:endParaRPr lang="zh-CN" altLang="en-US" sz="3600"/>
          </a:p>
          <a:p>
            <a:r>
              <a:rPr lang="zh-CN" altLang="en-US" sz="3600"/>
              <a:t>In their proof, a single path is used to simulate the process of assigning true or false to each Boolean variable. </a:t>
            </a:r>
            <a:endParaRPr lang="zh-CN" altLang="en-US" sz="3600"/>
          </a:p>
          <a:p>
            <a:r>
              <a:rPr lang="zh-CN" altLang="en-US" sz="3600"/>
              <a:t>To settle the computational complexity</a:t>
            </a:r>
            <a:r>
              <a:rPr lang="en-US" altLang="zh-CN" sz="3600"/>
              <a:t> </a:t>
            </a:r>
            <a:r>
              <a:rPr lang="zh-CN" altLang="en-US" sz="3600"/>
              <a:t>of Atropos-k, we use two paths for the simulation of the assignment of true or</a:t>
            </a:r>
            <a:r>
              <a:rPr lang="en-US" altLang="zh-CN" sz="3600"/>
              <a:t> </a:t>
            </a:r>
            <a:r>
              <a:rPr lang="zh-CN" altLang="en-US" sz="3600"/>
              <a:t>false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We consider k=2 firstly, then generalize to any fixed k.</a:t>
            </a:r>
            <a:endParaRPr lang="en-US" altLang="zh-CN"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71110" y="1353185"/>
            <a:ext cx="7044690" cy="5492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Generalized Geography</a:t>
            </a:r>
            <a:endParaRPr lang="en-US" altLang="zh-CN" sz="4000"/>
          </a:p>
        </p:txBody>
      </p:sp>
      <p:sp>
        <p:nvSpPr>
          <p:cNvPr id="5" name="文本框 4"/>
          <p:cNvSpPr txBox="1"/>
          <p:nvPr/>
        </p:nvSpPr>
        <p:spPr>
          <a:xfrm>
            <a:off x="412750" y="1584325"/>
            <a:ext cx="57194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Geography is a game in which players take turns naming cities. Each city chosen must begin with the same letter that</a:t>
            </a:r>
            <a:r>
              <a:rPr lang="en-US" altLang="zh-CN" sz="3600"/>
              <a:t> </a:t>
            </a:r>
            <a:r>
              <a:rPr lang="zh-CN" altLang="en-US" sz="3600"/>
              <a:t>ended the previous city</a:t>
            </a:r>
            <a:r>
              <a:rPr lang="en-US" altLang="zh-CN" sz="3600"/>
              <a:t>’</a:t>
            </a:r>
            <a:r>
              <a:rPr lang="zh-CN" altLang="en-US" sz="3600"/>
              <a:t>s name. Repetition is</a:t>
            </a:r>
            <a:r>
              <a:rPr lang="en-US" altLang="zh-CN" sz="3600"/>
              <a:t> not</a:t>
            </a:r>
            <a:r>
              <a:rPr lang="zh-CN" altLang="en-US" sz="3600"/>
              <a:t> permitted.</a:t>
            </a:r>
            <a:endParaRPr lang="zh-CN" altLang="en-US"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3375" y="20320"/>
            <a:ext cx="10515600" cy="1325563"/>
          </a:xfrm>
        </p:spPr>
        <p:txBody>
          <a:bodyPr/>
          <a:p>
            <a:r>
              <a:rPr lang="en-US" altLang="zh-CN" sz="4000"/>
              <a:t>Generalized Geography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248920" y="1948180"/>
            <a:ext cx="58159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en-US" altLang="zh-CN" sz="3600"/>
              <a:t>Use </a:t>
            </a:r>
            <a:r>
              <a:rPr lang="en-US" altLang="zh-CN" sz="3600">
                <a:sym typeface="+mn-ea"/>
              </a:rPr>
              <a:t>Generalized Geography </a:t>
            </a:r>
            <a:r>
              <a:rPr lang="en-US" altLang="zh-CN" sz="3600"/>
              <a:t>to </a:t>
            </a:r>
            <a:r>
              <a:rPr lang="zh-CN" altLang="en-US" sz="3600"/>
              <a:t>simulat</a:t>
            </a:r>
            <a:r>
              <a:rPr lang="en-US" altLang="zh-CN" sz="3600"/>
              <a:t>e</a:t>
            </a:r>
            <a:r>
              <a:rPr lang="zh-CN" altLang="en-US" sz="3600"/>
              <a:t> the formula game</a:t>
            </a:r>
            <a:r>
              <a:rPr lang="en-US" altLang="zh-CN" sz="3600"/>
              <a:t> </a:t>
            </a:r>
            <a:endParaRPr lang="en-US" altLang="zh-CN" sz="3600"/>
          </a:p>
          <a:p>
            <a:r>
              <a:rPr lang="en-US" altLang="zh-CN" sz="3600"/>
              <a:t>TQBF which is PSPACE-complete.</a:t>
            </a:r>
            <a:endParaRPr lang="zh-CN" altLang="en-US" sz="3600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07380" y="243840"/>
            <a:ext cx="6374130" cy="62058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Overview of the reduction</a:t>
            </a:r>
            <a:endParaRPr lang="en-US" altLang="zh-CN" sz="40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15480" y="-69215"/>
            <a:ext cx="5067300" cy="6753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9240" y="1310005"/>
            <a:ext cx="656844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The overall </a:t>
            </a:r>
            <a:r>
              <a:rPr lang="en-US" altLang="zh-CN" sz="3200"/>
              <a:t>reduction </a:t>
            </a:r>
            <a:r>
              <a:rPr lang="zh-CN" altLang="en-US" sz="3200"/>
              <a:t>consists of two parts.</a:t>
            </a:r>
            <a:endParaRPr lang="zh-CN" altLang="en-US" sz="3200"/>
          </a:p>
          <a:p>
            <a:r>
              <a:rPr lang="zh-CN" altLang="en-US" sz="3200" b="1">
                <a:solidFill>
                  <a:schemeClr val="accent5"/>
                </a:solidFill>
              </a:rPr>
              <a:t>The first part </a:t>
            </a:r>
            <a:r>
              <a:rPr lang="en-US" altLang="zh-CN" sz="3200"/>
              <a:t>is</a:t>
            </a:r>
            <a:r>
              <a:rPr lang="zh-CN" altLang="en-US" sz="3200"/>
              <a:t> in the area</a:t>
            </a:r>
            <a:r>
              <a:rPr lang="en-US" altLang="zh-CN" sz="3200"/>
              <a:t> </a:t>
            </a:r>
            <a:r>
              <a:rPr lang="zh-CN" altLang="en-US" sz="3200"/>
              <a:t>enclosed by the red lines. </a:t>
            </a:r>
            <a:r>
              <a:rPr lang="en-US" altLang="zh-CN" sz="3200"/>
              <a:t>T</a:t>
            </a:r>
            <a:r>
              <a:rPr lang="zh-CN" altLang="en-US" sz="3200"/>
              <a:t>wo players take turns to </a:t>
            </a:r>
            <a:r>
              <a:rPr lang="zh-CN" altLang="en-US" sz="3200" b="1">
                <a:solidFill>
                  <a:schemeClr val="accent5"/>
                </a:solidFill>
              </a:rPr>
              <a:t>assign a truth value to each variable</a:t>
            </a:r>
            <a:r>
              <a:rPr lang="zh-CN" altLang="en-US" sz="3200"/>
              <a:t> of the formula. </a:t>
            </a:r>
            <a:endParaRPr lang="zh-CN" altLang="en-US" sz="3200"/>
          </a:p>
          <a:p>
            <a:r>
              <a:rPr lang="zh-CN" altLang="en-US" sz="3200" b="1">
                <a:solidFill>
                  <a:schemeClr val="accent5"/>
                </a:solidFill>
              </a:rPr>
              <a:t>The second part</a:t>
            </a:r>
            <a:r>
              <a:rPr lang="zh-CN" altLang="en-US" sz="3200"/>
              <a:t> </a:t>
            </a:r>
            <a:r>
              <a:rPr lang="en-US" altLang="zh-CN" sz="3200"/>
              <a:t>is o</a:t>
            </a:r>
            <a:r>
              <a:rPr lang="zh-CN" altLang="en-US" sz="3200"/>
              <a:t>utside the red dashed lines, where the two players decide to </a:t>
            </a:r>
            <a:r>
              <a:rPr lang="zh-CN" altLang="en-US" sz="3200" b="1">
                <a:solidFill>
                  <a:schemeClr val="accent5"/>
                </a:solidFill>
              </a:rPr>
              <a:t>check the truth value of a particular literal</a:t>
            </a:r>
            <a:r>
              <a:rPr lang="en-US" altLang="zh-CN" sz="3200"/>
              <a:t> </a:t>
            </a:r>
            <a:r>
              <a:rPr lang="zh-CN" altLang="en-US" sz="3200"/>
              <a:t>of a particular clause.</a:t>
            </a:r>
            <a:endParaRPr lang="zh-CN" altLang="en-US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5045" y="277495"/>
            <a:ext cx="4907915" cy="63030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Gadgets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2157730" y="5735320"/>
            <a:ext cx="302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start gadget</a:t>
            </a:r>
            <a:endParaRPr lang="en-US" altLang="zh-CN" sz="3600"/>
          </a:p>
        </p:txBody>
      </p:sp>
      <p:sp>
        <p:nvSpPr>
          <p:cNvPr id="6" name="文本框 5"/>
          <p:cNvSpPr txBox="1"/>
          <p:nvPr/>
        </p:nvSpPr>
        <p:spPr>
          <a:xfrm>
            <a:off x="9175750" y="294894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path gadget</a:t>
            </a:r>
            <a:endParaRPr lang="en-US" altLang="zh-CN" sz="3600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520" y="1481455"/>
            <a:ext cx="32740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1174115"/>
            <a:ext cx="4726940" cy="4411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Gadgets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7567295" y="5532755"/>
            <a:ext cx="302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merge gadget</a:t>
            </a:r>
            <a:endParaRPr lang="en-US" altLang="zh-CN" sz="3600"/>
          </a:p>
        </p:txBody>
      </p:sp>
      <p:sp>
        <p:nvSpPr>
          <p:cNvPr id="6" name="文本框 5"/>
          <p:cNvSpPr txBox="1"/>
          <p:nvPr/>
        </p:nvSpPr>
        <p:spPr>
          <a:xfrm>
            <a:off x="1482090" y="5509260"/>
            <a:ext cx="302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switch gadget</a:t>
            </a:r>
            <a:endParaRPr lang="en-US" altLang="zh-CN" sz="3600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0" y="1323975"/>
            <a:ext cx="65341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Gadgets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1808480" y="2893695"/>
            <a:ext cx="302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check gadget</a:t>
            </a:r>
            <a:endParaRPr lang="en-US" altLang="zh-CN" sz="360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44365" y="719455"/>
            <a:ext cx="6562725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Crossover gadget</a:t>
            </a:r>
            <a:endParaRPr lang="en-US" altLang="zh-CN" sz="400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5705" y="1496060"/>
            <a:ext cx="10132060" cy="46812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9271635" y="2125345"/>
            <a:ext cx="2127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distance </a:t>
            </a:r>
            <a:endParaRPr lang="en-US" altLang="zh-CN" sz="2800"/>
          </a:p>
          <a:p>
            <a:r>
              <a:rPr lang="en-US" altLang="zh-CN" sz="2800"/>
              <a:t>      k</a:t>
            </a:r>
            <a:endParaRPr lang="en-US" altLang="zh-CN" sz="2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/>
              <a:t>To any fixed integer k</a:t>
            </a:r>
            <a:endParaRPr lang="en-US" altLang="zh-CN" sz="4000"/>
          </a:p>
        </p:txBody>
      </p:sp>
      <p:pic>
        <p:nvPicPr>
          <p:cNvPr id="8" name="内容占位符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45" y="1774825"/>
            <a:ext cx="3663950" cy="236093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6340" y="2037080"/>
            <a:ext cx="1695450" cy="1116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10" y="1590675"/>
            <a:ext cx="1991995" cy="1534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25" y="1618615"/>
            <a:ext cx="1558925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580" y="4034790"/>
            <a:ext cx="1898650" cy="1682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720" y="4307205"/>
            <a:ext cx="65011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M</a:t>
            </a:r>
            <a:r>
              <a:rPr lang="zh-CN" altLang="en-US" sz="3600"/>
              <a:t>odify the gadgets so that the distance between two</a:t>
            </a:r>
            <a:r>
              <a:rPr lang="en-US" altLang="zh-CN" sz="3600"/>
              <a:t> </a:t>
            </a:r>
            <a:r>
              <a:rPr lang="zh-CN" altLang="en-US" sz="3600"/>
              <a:t>consecutive uncolored nodes is k</a:t>
            </a:r>
            <a:r>
              <a:rPr lang="en-US" altLang="zh-CN" sz="3600"/>
              <a:t>.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7731760" y="3350895"/>
            <a:ext cx="2127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distance k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6257925" y="2118360"/>
            <a:ext cx="2127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distance </a:t>
            </a:r>
            <a:endParaRPr lang="en-US" altLang="zh-CN" sz="2800"/>
          </a:p>
          <a:p>
            <a:r>
              <a:rPr lang="en-US" altLang="zh-CN" sz="2800"/>
              <a:t>      k</a:t>
            </a:r>
            <a:endParaRPr lang="en-US" altLang="zh-CN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05075"/>
            <a:ext cx="10515600" cy="1325563"/>
          </a:xfrm>
        </p:spPr>
        <p:txBody>
          <a:bodyPr/>
          <a:p>
            <a:r>
              <a:rPr lang="en-US" altLang="zh-CN" sz="5400"/>
              <a:t>Thanks for your attention.</a:t>
            </a:r>
            <a:endParaRPr lang="en-US" altLang="zh-CN"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chemeClr val="accent5"/>
                </a:solidFill>
              </a:rPr>
              <a:t>1 Combinatorial Game Theory</a:t>
            </a:r>
            <a:endParaRPr lang="zh-CN" altLang="en-US" sz="400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7690" y="136779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 sz="3600">
                <a:sym typeface="+mn-ea"/>
              </a:rPr>
              <a:t>definition of </a:t>
            </a:r>
            <a:r>
              <a:rPr lang="zh-CN" altLang="en-US" sz="3600">
                <a:sym typeface="+mn-ea"/>
              </a:rPr>
              <a:t>Combinatorial Game</a:t>
            </a:r>
            <a:endParaRPr lang="zh-CN" altLang="en-US" sz="3600">
              <a:sym typeface="+mn-ea"/>
            </a:endParaRPr>
          </a:p>
          <a:p>
            <a:endParaRPr lang="zh-CN" altLang="en-US" sz="3600"/>
          </a:p>
          <a:p>
            <a:pPr marL="0" indent="0">
              <a:buNone/>
            </a:pPr>
            <a:r>
              <a:rPr lang="en-US" altLang="zh-CN" sz="3600"/>
              <a:t>features</a:t>
            </a:r>
            <a:r>
              <a:rPr lang="zh-CN" altLang="en-US" sz="3600"/>
              <a:t>：</a:t>
            </a:r>
            <a:endParaRPr lang="zh-CN" altLang="en-US" sz="3600"/>
          </a:p>
          <a:p>
            <a:r>
              <a:rPr lang="en-US" altLang="zh-CN" sz="3600">
                <a:sym typeface="+mn-ea"/>
              </a:rPr>
              <a:t>two-player game</a:t>
            </a:r>
            <a:endParaRPr lang="en-US" altLang="zh-CN" sz="3600"/>
          </a:p>
          <a:p>
            <a:r>
              <a:rPr lang="en-US" altLang="zh-CN" sz="3600">
                <a:sym typeface="+mn-ea"/>
              </a:rPr>
              <a:t>play alternately </a:t>
            </a:r>
            <a:endParaRPr lang="en-US" altLang="zh-CN" sz="3600"/>
          </a:p>
          <a:p>
            <a:r>
              <a:rPr lang="en-US" altLang="zh-CN" sz="3600">
                <a:sym typeface="+mn-ea"/>
              </a:rPr>
              <a:t>no random (chance) elements</a:t>
            </a:r>
            <a:endParaRPr lang="en-US" altLang="zh-CN" sz="3600"/>
          </a:p>
          <a:p>
            <a:r>
              <a:rPr lang="en-US" altLang="zh-CN" sz="3600">
                <a:sym typeface="+mn-ea"/>
              </a:rPr>
              <a:t>no hidden information</a:t>
            </a:r>
            <a:endParaRPr lang="en-US" altLang="zh-CN" sz="3600"/>
          </a:p>
          <a:p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8495" y="1937385"/>
            <a:ext cx="4914900" cy="4742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656830" y="2218055"/>
            <a:ext cx="4234815" cy="4119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Nim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328420"/>
            <a:ext cx="10515600" cy="4848860"/>
          </a:xfrm>
        </p:spPr>
        <p:txBody>
          <a:bodyPr>
            <a:noAutofit/>
          </a:bodyPr>
          <a:p>
            <a:r>
              <a:rPr lang="en-US" altLang="zh-CN" sz="3200"/>
              <a:t>several heaps of stones</a:t>
            </a:r>
            <a:endParaRPr lang="en-US" altLang="zh-CN" sz="3200"/>
          </a:p>
          <a:p>
            <a:r>
              <a:rPr lang="en-US" altLang="zh-CN" sz="3200"/>
              <a:t>each </a:t>
            </a:r>
            <a:r>
              <a:rPr lang="zh-CN" altLang="en-US" sz="3200"/>
              <a:t>turn a player may remove any number of </a:t>
            </a:r>
            <a:r>
              <a:rPr lang="en-US" altLang="zh-CN" sz="3200"/>
              <a:t>stones </a:t>
            </a:r>
            <a:r>
              <a:rPr lang="zh-CN" altLang="en-US" sz="3200"/>
              <a:t>(at least one) from any one heap</a:t>
            </a:r>
            <a:endParaRPr lang="zh-CN" altLang="en-US" sz="3200"/>
          </a:p>
          <a:p>
            <a:r>
              <a:rPr lang="zh-CN" altLang="en-US" sz="3200"/>
              <a:t>removes the last </a:t>
            </a:r>
            <a:r>
              <a:rPr lang="en-US" altLang="zh-CN" sz="3200"/>
              <a:t>stone(s) </a:t>
            </a:r>
            <a:r>
              <a:rPr lang="zh-CN" altLang="en-US" sz="3200"/>
              <a:t>wins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 b="1">
                <a:solidFill>
                  <a:schemeClr val="accent5"/>
                </a:solidFill>
              </a:rPr>
              <a:t>XOR algorithm (</a:t>
            </a:r>
            <a:r>
              <a:rPr lang="en-US" altLang="zh-CN" sz="3200" b="1">
                <a:solidFill>
                  <a:schemeClr val="accent5"/>
                </a:solidFill>
              </a:rPr>
              <a:t>Bouton's Theorem):</a:t>
            </a:r>
            <a:endParaRPr lang="en-US" altLang="zh-CN" sz="3200" b="1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3200"/>
              <a:t>3 XOR 5 XOR 8 =</a:t>
            </a:r>
            <a:endParaRPr lang="en-US" altLang="zh-CN" sz="3200"/>
          </a:p>
          <a:p>
            <a:pPr marL="0" indent="0">
              <a:buNone/>
            </a:pPr>
            <a:r>
              <a:rPr lang="en-US" altLang="zh-CN" sz="3200"/>
              <a:t>11 XOR 101 XOR 1000 = 1110 </a:t>
            </a:r>
            <a:r>
              <a:rPr lang="en-US" altLang="zh-CN" sz="3200">
                <a:sym typeface="+mn-ea"/>
              </a:rPr>
              <a:t>≠ 0</a:t>
            </a:r>
            <a:endParaRPr lang="en-US" altLang="zh-CN" sz="3200"/>
          </a:p>
          <a:p>
            <a:pPr marL="0" indent="0">
              <a:buNone/>
            </a:pPr>
            <a:r>
              <a:rPr lang="en-US" altLang="zh-CN" sz="3200"/>
              <a:t>so the player to remove has a forced win</a:t>
            </a:r>
            <a:endParaRPr lang="en-US" altLang="zh-CN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Classic board games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600"/>
              <a:t>Go (</a:t>
            </a:r>
            <a:r>
              <a:rPr lang="zh-CN" altLang="en-US" sz="3600"/>
              <a:t>围棋</a:t>
            </a:r>
            <a:r>
              <a:rPr lang="en-US" altLang="zh-CN" sz="3600"/>
              <a:t>)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Chess 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国际象棋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Xiangqi (Chinese Chess) 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中国象棋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/>
          </a:p>
          <a:p>
            <a:pPr marL="0" indent="0">
              <a:buNone/>
            </a:pPr>
            <a:r>
              <a:rPr lang="zh-CN" altLang="en-US" sz="3600">
                <a:cs typeface="+mn-lt"/>
                <a:sym typeface="+mn-ea"/>
              </a:rPr>
              <a:t>Gobang</a:t>
            </a:r>
            <a:r>
              <a:rPr lang="en-US" altLang="zh-CN" sz="3600">
                <a:cs typeface="+mn-lt"/>
                <a:sym typeface="+mn-ea"/>
              </a:rPr>
              <a:t> (Gomoku) 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五子棋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>
              <a:cs typeface="+mn-lt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cs typeface="+mn-lt"/>
                <a:sym typeface="+mn-ea"/>
              </a:rPr>
              <a:t>Othello</a:t>
            </a:r>
            <a:r>
              <a:rPr lang="en-US" altLang="zh-CN" sz="3600">
                <a:cs typeface="+mn-lt"/>
                <a:sym typeface="+mn-ea"/>
              </a:rPr>
              <a:t> (Reversi) 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黑白棋</a:t>
            </a:r>
            <a:r>
              <a:rPr lang="en-US" altLang="zh-CN" sz="3600">
                <a:sym typeface="+mn-ea"/>
              </a:rPr>
              <a:t>)</a:t>
            </a:r>
            <a:endParaRPr lang="zh-CN" altLang="en-US" sz="3600">
              <a:cs typeface="+mn-lt"/>
            </a:endParaRPr>
          </a:p>
          <a:p>
            <a:pPr marL="0" indent="0">
              <a:buNone/>
            </a:pPr>
            <a:r>
              <a:rPr lang="en-US" altLang="zh-CN" sz="3600"/>
              <a:t>Checkers 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国际跳棋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132080"/>
            <a:ext cx="10515600" cy="1325563"/>
          </a:xfrm>
        </p:spPr>
        <p:txBody>
          <a:bodyPr/>
          <a:p>
            <a:r>
              <a:rPr lang="en-US" altLang="zh-CN" sz="4000"/>
              <a:t>Hex </a:t>
            </a:r>
            <a:r>
              <a:rPr lang="zh-CN" altLang="en-US" sz="4000"/>
              <a:t>（六贯棋）</a:t>
            </a:r>
            <a:endParaRPr lang="zh-CN" altLang="en-US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0" y="3049905"/>
            <a:ext cx="5294630" cy="3770630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160020" y="859155"/>
            <a:ext cx="11965940" cy="491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/>
              <a:t> Each player is assigned a pair of opposite sides of the board which they must try to connect by taking turns placing a stone of their color onto any empty space. A player wins when they successfully </a:t>
            </a:r>
            <a:r>
              <a:rPr lang="en-US" altLang="zh-CN" sz="3600" b="1">
                <a:solidFill>
                  <a:schemeClr val="accent5"/>
                </a:solidFill>
              </a:rPr>
              <a:t>connect their sides</a:t>
            </a:r>
            <a:r>
              <a:rPr lang="en-US" altLang="zh-CN" sz="3600" b="1">
                <a:solidFill>
                  <a:schemeClr val="accent5"/>
                </a:solidFill>
              </a:rPr>
              <a:t> together through a chain of adjacent stones</a:t>
            </a:r>
            <a:r>
              <a:rPr lang="en-US" altLang="zh-CN" sz="3600"/>
              <a:t>.</a:t>
            </a:r>
            <a:endParaRPr lang="en-US" altLang="zh-CN" sz="3600"/>
          </a:p>
          <a:p>
            <a:pPr algn="l">
              <a:buClrTx/>
              <a:buSzTx/>
            </a:pPr>
            <a:endParaRPr lang="en-US" altLang="zh-CN" sz="3600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85" y="3090545"/>
            <a:ext cx="530987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-132080"/>
            <a:ext cx="10515600" cy="1325563"/>
          </a:xfrm>
        </p:spPr>
        <p:txBody>
          <a:bodyPr/>
          <a:p>
            <a:r>
              <a:rPr lang="en-US" altLang="zh-CN" sz="4000"/>
              <a:t>Hex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980" y="970280"/>
            <a:ext cx="8963660" cy="4351655"/>
          </a:xfrm>
        </p:spPr>
        <p:txBody>
          <a:bodyPr>
            <a:noAutofit/>
          </a:bodyPr>
          <a:p>
            <a:r>
              <a:rPr lang="en-US" altLang="zh-CN" sz="3600"/>
              <a:t>The game can </a:t>
            </a:r>
            <a:r>
              <a:rPr lang="en-US" altLang="zh-CN" sz="3600" b="1">
                <a:solidFill>
                  <a:schemeClr val="accent5"/>
                </a:solidFill>
              </a:rPr>
              <a:t>NOT end in a draw</a:t>
            </a:r>
            <a:r>
              <a:rPr lang="en-US" altLang="zh-CN" sz="3600"/>
              <a:t> by John Nash (1949).</a:t>
            </a:r>
            <a:endParaRPr lang="en-US" altLang="zh-CN" sz="3600"/>
          </a:p>
          <a:p>
            <a:pPr algn="l">
              <a:buClrTx/>
              <a:buSzTx/>
            </a:pPr>
            <a:r>
              <a:rPr lang="en-US" altLang="zh-CN" sz="3600"/>
              <a:t>It is equivalent to the </a:t>
            </a:r>
            <a:r>
              <a:rPr lang="en-US" altLang="zh-CN" sz="3600" b="1">
                <a:solidFill>
                  <a:schemeClr val="accent5"/>
                </a:solidFill>
              </a:rPr>
              <a:t>Brouwer fixed-point theorem</a:t>
            </a:r>
            <a:r>
              <a:rPr lang="en-US" altLang="zh-CN" sz="3600"/>
              <a:t>, see [David Gale (1979). "The Game of Hex and Brouwer Fixed-Point Theorem". The American Mathematical Monthly. Mathematical Association of America. 86 (10): 818–827.]</a:t>
            </a:r>
            <a:endParaRPr lang="en-US" altLang="zh-CN" sz="3600"/>
          </a:p>
          <a:p>
            <a:pPr algn="l">
              <a:buClrTx/>
              <a:buSzTx/>
            </a:pPr>
            <a:r>
              <a:rPr lang="en-US" altLang="zh-CN" sz="3600">
                <a:sym typeface="+mn-ea"/>
              </a:rPr>
              <a:t>And the first player has a forced win by </a:t>
            </a:r>
            <a:r>
              <a:rPr lang="en-US" altLang="zh-CN" sz="3600" b="1">
                <a:solidFill>
                  <a:schemeClr val="accent5"/>
                </a:solidFill>
                <a:sym typeface="+mn-ea"/>
              </a:rPr>
              <a:t>strategy-stealing</a:t>
            </a:r>
            <a:r>
              <a:rPr lang="en-US" altLang="zh-CN" sz="3600">
                <a:sym typeface="+mn-ea"/>
              </a:rPr>
              <a:t>!</a:t>
            </a:r>
            <a:endParaRPr lang="en-US" altLang="zh-CN" sz="36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3555" y="1847850"/>
            <a:ext cx="2503805" cy="3778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latin typeface="+mn-lt"/>
                <a:cs typeface="+mn-lt"/>
              </a:rPr>
              <a:t>Theory of CGT</a:t>
            </a:r>
            <a:endParaRPr lang="zh-CN" altLang="en-US" sz="4000">
              <a:latin typeface="+mn-lt"/>
              <a:cs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06525"/>
            <a:ext cx="10515600" cy="4351338"/>
          </a:xfrm>
        </p:spPr>
        <p:txBody>
          <a:bodyPr>
            <a:noAutofit/>
          </a:bodyPr>
          <a:p>
            <a:r>
              <a:rPr lang="zh-CN" altLang="en-US" sz="3200" b="1">
                <a:solidFill>
                  <a:schemeClr val="accent5"/>
                </a:solidFill>
              </a:rPr>
              <a:t>Zermelo Theorem</a:t>
            </a:r>
            <a:r>
              <a:rPr lang="en-US" altLang="zh-CN" sz="3200" b="1">
                <a:solidFill>
                  <a:schemeClr val="accent5"/>
                </a:solidFill>
              </a:rPr>
              <a:t> (</a:t>
            </a:r>
            <a:r>
              <a:rPr lang="zh-CN" altLang="en-US" sz="3200" b="1">
                <a:solidFill>
                  <a:schemeClr val="accent5"/>
                </a:solidFill>
              </a:rPr>
              <a:t>策梅洛定理</a:t>
            </a:r>
            <a:r>
              <a:rPr lang="en-US" altLang="zh-CN" sz="3200" b="1">
                <a:solidFill>
                  <a:schemeClr val="accent5"/>
                </a:solidFill>
              </a:rPr>
              <a:t>)</a:t>
            </a:r>
            <a:endParaRPr lang="zh-CN" altLang="en-US" sz="3200" b="1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3200"/>
              <a:t>for every </a:t>
            </a:r>
            <a:r>
              <a:rPr lang="en-US" altLang="zh-CN" sz="3200" b="1">
                <a:solidFill>
                  <a:schemeClr val="accent5"/>
                </a:solidFill>
              </a:rPr>
              <a:t>short</a:t>
            </a:r>
            <a:r>
              <a:rPr lang="en-US" altLang="zh-CN" sz="3200" b="1"/>
              <a:t> </a:t>
            </a:r>
            <a:r>
              <a:rPr lang="en-US" altLang="zh-CN" sz="3200"/>
              <a:t>game: either the first or second player has a </a:t>
            </a:r>
            <a:r>
              <a:rPr lang="zh-CN" altLang="en-US" sz="3200"/>
              <a:t>force</a:t>
            </a:r>
            <a:r>
              <a:rPr lang="en-US" altLang="zh-CN" sz="3200"/>
              <a:t>d</a:t>
            </a:r>
            <a:r>
              <a:rPr lang="zh-CN" altLang="en-US" sz="3200"/>
              <a:t> win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 b="1">
                <a:solidFill>
                  <a:schemeClr val="accent5"/>
                </a:solidFill>
              </a:rPr>
              <a:t>short:</a:t>
            </a:r>
            <a:r>
              <a:rPr lang="zh-CN" altLang="en-US" sz="3200"/>
              <a:t> </a:t>
            </a:r>
            <a:r>
              <a:rPr lang="en-US" altLang="zh-CN" sz="3200"/>
              <a:t>positions and runs are finite.</a:t>
            </a:r>
            <a:endParaRPr lang="en-US" altLang="zh-CN" sz="3200"/>
          </a:p>
          <a:p>
            <a:pPr marL="0" indent="0">
              <a:buNone/>
            </a:pPr>
            <a:endParaRPr lang="zh-CN" altLang="en-US" sz="3200"/>
          </a:p>
          <a:p>
            <a:r>
              <a:rPr lang="zh-CN" altLang="en-US" sz="3200" b="1">
                <a:solidFill>
                  <a:schemeClr val="accent5"/>
                </a:solidFill>
              </a:rPr>
              <a:t>Sprague-Grundy Theory</a:t>
            </a:r>
            <a:endParaRPr lang="zh-CN" altLang="en-US" sz="3200" b="1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3200"/>
              <a:t>for every </a:t>
            </a:r>
            <a:r>
              <a:rPr lang="en-US" altLang="zh-CN" sz="3200" b="1">
                <a:solidFill>
                  <a:schemeClr val="accent5"/>
                </a:solidFill>
              </a:rPr>
              <a:t>short impartial</a:t>
            </a:r>
            <a:r>
              <a:rPr lang="en-US" altLang="zh-CN" sz="3200"/>
              <a:t> games:  equal to a nim-heap</a:t>
            </a:r>
            <a:endParaRPr lang="en-US" altLang="zh-CN" sz="3200"/>
          </a:p>
          <a:p>
            <a:pPr marL="0" indent="0">
              <a:buNone/>
            </a:pPr>
            <a:r>
              <a:rPr lang="en-US" altLang="zh-CN" sz="3200" b="1">
                <a:solidFill>
                  <a:schemeClr val="accent5"/>
                </a:solidFill>
              </a:rPr>
              <a:t>impartial (</a:t>
            </a:r>
            <a:r>
              <a:rPr lang="zh-CN" altLang="en-US" sz="3200" b="1">
                <a:solidFill>
                  <a:schemeClr val="accent5"/>
                </a:solidFill>
              </a:rPr>
              <a:t>无偏的</a:t>
            </a:r>
            <a:r>
              <a:rPr lang="en-US" altLang="zh-CN" sz="3200" b="1">
                <a:solidFill>
                  <a:schemeClr val="accent5"/>
                </a:solidFill>
              </a:rPr>
              <a:t>):</a:t>
            </a:r>
            <a:r>
              <a:rPr lang="en-US" altLang="zh-CN" sz="3200"/>
              <a:t> both players have the same moves available at all times.</a:t>
            </a:r>
            <a:endParaRPr lang="en-US" altLang="zh-CN" sz="3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TM2MWZkYWYxYzE1MTdlZjU4ZTJkN2Q3N2JkZTBmN2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9624</Words>
  <Application>WPS 演示</Application>
  <PresentationFormat>宽屏</PresentationFormat>
  <Paragraphs>309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DejaVu Sans</vt:lpstr>
      <vt:lpstr>Arial Black</vt:lpstr>
      <vt:lpstr>方正书宋_GBK</vt:lpstr>
      <vt:lpstr>微软雅黑</vt:lpstr>
      <vt:lpstr>黑体</vt:lpstr>
      <vt:lpstr>宋体</vt:lpstr>
      <vt:lpstr>Arial Unicode MS</vt:lpstr>
      <vt:lpstr>文泉驿微米黑</vt:lpstr>
      <vt:lpstr>方正仿宋_GBK</vt:lpstr>
      <vt:lpstr>Calibri</vt:lpstr>
      <vt:lpstr>Office 主题​​</vt:lpstr>
      <vt:lpstr>An Introduction to Algorithmic Combinatorial Game Theory</vt:lpstr>
      <vt:lpstr>The term “Algorithmic Combinatorial Game Theory”</vt:lpstr>
      <vt:lpstr>PowerPoint 演示文稿</vt:lpstr>
      <vt:lpstr>1 Combinatorial Game Theory</vt:lpstr>
      <vt:lpstr>Nim</vt:lpstr>
      <vt:lpstr>Classic board games</vt:lpstr>
      <vt:lpstr>Hex （六贯棋）</vt:lpstr>
      <vt:lpstr>Hex</vt:lpstr>
      <vt:lpstr>Theory of CGT</vt:lpstr>
      <vt:lpstr>Theory of CGT</vt:lpstr>
      <vt:lpstr>Solve games</vt:lpstr>
      <vt:lpstr>Weak-solved classic board games</vt:lpstr>
      <vt:lpstr>2 Computational Complexity</vt:lpstr>
      <vt:lpstr>Computational Complexity Classes</vt:lpstr>
      <vt:lpstr> Hierarchy theorem (层次定理)</vt:lpstr>
      <vt:lpstr>Reduction </vt:lpstr>
      <vt:lpstr>Complete Theory</vt:lpstr>
      <vt:lpstr>Overview of Computational Complexity Classes (hypothesis)</vt:lpstr>
      <vt:lpstr>Complete problems</vt:lpstr>
      <vt:lpstr>Complete problems web</vt:lpstr>
      <vt:lpstr>Computational complexity of board games</vt:lpstr>
      <vt:lpstr>Computational complexity of board games</vt:lpstr>
      <vt:lpstr>Computational complexity of board games</vt:lpstr>
      <vt:lpstr>Computational complexity of board games</vt:lpstr>
      <vt:lpstr>Computational complexity of games</vt:lpstr>
      <vt:lpstr>Open problems on complexity of games</vt:lpstr>
      <vt:lpstr>3 Complexity of Atropos</vt:lpstr>
      <vt:lpstr>Complexity of Atropos</vt:lpstr>
      <vt:lpstr> Sperner’s lemma</vt:lpstr>
      <vt:lpstr>Atropos is PSPACE-complete</vt:lpstr>
      <vt:lpstr>Generalized Geography</vt:lpstr>
      <vt:lpstr>Generalized Geography</vt:lpstr>
      <vt:lpstr>Overview of the reduction</vt:lpstr>
      <vt:lpstr>Gadgets</vt:lpstr>
      <vt:lpstr>Gadgets</vt:lpstr>
      <vt:lpstr>Gadgets</vt:lpstr>
      <vt:lpstr>Crossover gadget</vt:lpstr>
      <vt:lpstr>To any fixed integer k (k&gt;1)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340</cp:revision>
  <dcterms:created xsi:type="dcterms:W3CDTF">2024-05-31T09:26:45Z</dcterms:created>
  <dcterms:modified xsi:type="dcterms:W3CDTF">2024-05-31T09:26:45Z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2052-11.8.2.1120</vt:lpwstr>
  </property>
  <property fmtid="{D5CDD505-2E9C-101B-9397-08002B2CF9AE}" pid="3" name="ICV">
    <vt:lpwstr>D9C9008D90E2874807335966FB065A67</vt:lpwstr>
  </property>
</Properties>
</file>